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3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292" r:id="rId57"/>
    <p:sldId id="31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61C6-1211-4733-B502-EE5675DEB505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00C2-B527-4D29-B703-B3A32E0C2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9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0C2EF-4738-4617-A9F9-0C6DB01F3147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31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36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40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42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51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52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A464-42D5-478E-A12B-42885008A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3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14FF-B6E5-4AB5-A9CC-8D6575C5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0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0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5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789-E5CA-4FEC-AA78-43B0427C6D98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991" y="2672916"/>
            <a:ext cx="8028707" cy="151216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Форма №</a:t>
            </a:r>
            <a:r>
              <a:rPr lang="en-US" altLang="ru-RU" sz="3600" b="1" dirty="0">
                <a:solidFill>
                  <a:schemeClr val="bg1"/>
                </a:solidFill>
                <a:latin typeface="Times New Roman" pitchFamily="18" charset="0"/>
              </a:rPr>
              <a:t>30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«Сведения о медицинской организации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</a:p>
          <a:p>
            <a:pPr eaLnBrk="1" hangingPunct="1">
              <a:spcBef>
                <a:spcPts val="0"/>
              </a:spcBef>
            </a:pP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2018 год</a:t>
            </a:r>
            <a:endParaRPr lang="ru-RU" alt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376614" y="5073611"/>
            <a:ext cx="5703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Е.М. Тюрина, 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з</a:t>
            </a:r>
            <a:r>
              <a:rPr lang="ru-RU" altLang="ru-RU" sz="1400" b="1" dirty="0" smtClean="0">
                <a:solidFill>
                  <a:srgbClr val="FFFFFF"/>
                </a:solidFill>
              </a:rPr>
              <a:t>ам. зав</a:t>
            </a:r>
            <a:r>
              <a:rPr lang="ru-RU" altLang="ru-RU" sz="1400" b="1" dirty="0">
                <a:solidFill>
                  <a:srgbClr val="FFFFFF"/>
                </a:solidFill>
              </a:rPr>
              <a:t>. отделом статистики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 ФГБУ </a:t>
            </a:r>
            <a:r>
              <a:rPr lang="ru-RU" altLang="ru-RU" sz="1400" b="1" dirty="0" smtClean="0">
                <a:solidFill>
                  <a:srgbClr val="FFFFFF"/>
                </a:solidFill>
              </a:rPr>
              <a:t>«ЦНИИОИЗ» Минздрава России</a:t>
            </a:r>
            <a:endParaRPr lang="ru-RU" alt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8500" r="1" b="8250"/>
          <a:stretch/>
        </p:blipFill>
        <p:spPr bwMode="auto">
          <a:xfrm>
            <a:off x="-185897" y="0"/>
            <a:ext cx="9515794" cy="67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256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2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65845"/>
              </p:ext>
            </p:extLst>
          </p:nvPr>
        </p:nvGraphicFramePr>
        <p:xfrm>
          <a:off x="152400" y="231845"/>
          <a:ext cx="8763000" cy="6257204"/>
        </p:xfrm>
        <a:graphic>
          <a:graphicData uri="http://schemas.openxmlformats.org/drawingml/2006/table">
            <a:tbl>
              <a:tblPr/>
              <a:tblGrid>
                <a:gridCol w="2895600"/>
                <a:gridCol w="838200"/>
                <a:gridCol w="2133600"/>
                <a:gridCol w="1371600"/>
                <a:gridCol w="1524000"/>
              </a:tblGrid>
              <a:tr h="96923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                                       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6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3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Женские консультации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выделяют только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входящие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другие медицинские организации,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т.е. если они не являются юридическими лицами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7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Здравпункты врачебные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3474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Здравпункты фельдшерские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034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 отделы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Клинико-диагностические центры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034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Консультативно-диагностические центры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034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Консультативно-диагностические центры для детей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034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Консультативно-оздоровительные отделы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1038" y="117475"/>
            <a:ext cx="4446282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</a:rPr>
              <a:t>Обратить внимание!  НЕ заполнять!</a:t>
            </a:r>
          </a:p>
        </p:txBody>
      </p:sp>
    </p:spTree>
    <p:extLst>
      <p:ext uri="{BB962C8B-B14F-4D97-AF65-F5344CB8AC3E}">
        <p14:creationId xmlns:p14="http://schemas.microsoft.com/office/powerpoint/2010/main" val="36380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1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580014"/>
              </p:ext>
            </p:extLst>
          </p:nvPr>
        </p:nvGraphicFramePr>
        <p:xfrm>
          <a:off x="228602" y="152400"/>
          <a:ext cx="8610601" cy="6849875"/>
        </p:xfrm>
        <a:graphic>
          <a:graphicData uri="http://schemas.openxmlformats.org/drawingml/2006/table">
            <a:tbl>
              <a:tblPr/>
              <a:tblGrid>
                <a:gridCol w="2820712">
                  <a:extLst>
                    <a:ext uri="{9D8B030D-6E8A-4147-A177-3AD203B41FA5}"/>
                  </a:extLst>
                </a:gridCol>
                <a:gridCol w="890752">
                  <a:extLst>
                    <a:ext uri="{9D8B030D-6E8A-4147-A177-3AD203B41FA5}"/>
                  </a:extLst>
                </a:gridCol>
                <a:gridCol w="2004193">
                  <a:extLst>
                    <a:ext uri="{9D8B030D-6E8A-4147-A177-3AD203B41FA5}"/>
                  </a:extLst>
                </a:gridCol>
                <a:gridCol w="1336127">
                  <a:extLst>
                    <a:ext uri="{9D8B030D-6E8A-4147-A177-3AD203B41FA5}"/>
                  </a:extLst>
                </a:gridCol>
                <a:gridCol w="1558817">
                  <a:extLst>
                    <a:ext uri="{9D8B030D-6E8A-4147-A177-3AD203B41FA5}"/>
                  </a:extLst>
                </a:gridCol>
              </a:tblGrid>
              <a:tr h="887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подразделений, отделов,  отделений, кабинетов                                                               (нет – 0, есть - 1)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подразделений, отделов, отделений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кабинетов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085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Лаборатории, всего – из них: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всегда 1 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зуботехнические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клинико-диагностические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централизованные</a:t>
                      </a:r>
                    </a:p>
                  </a:txBody>
                  <a:tcPr marL="25717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микробиологические (бактериологические)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из них централизованные</a:t>
                      </a:r>
                    </a:p>
                  </a:txBody>
                  <a:tcPr marL="171450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34.3.1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патолого-анатомические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 централизованные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радиоизотопной диагностики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спектральные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3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судебно-медицинские молекулярно-генетические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химико-токсикологические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цитологические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из них централизованные</a:t>
                      </a:r>
                    </a:p>
                  </a:txBody>
                  <a:tcPr marL="171450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34.9.1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заполнять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214"/>
          <p:cNvSpPr>
            <a:spLocks noChangeArrowheads="1"/>
          </p:cNvSpPr>
          <p:nvPr/>
        </p:nvSpPr>
        <p:spPr bwMode="auto">
          <a:xfrm>
            <a:off x="5102153" y="71531"/>
            <a:ext cx="3779912" cy="189404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400" b="1" dirty="0"/>
              <a:t>В строках с 34 по </a:t>
            </a:r>
            <a:r>
              <a:rPr lang="ru-RU" sz="1400" b="1" dirty="0" smtClean="0"/>
              <a:t>34.9.1 </a:t>
            </a:r>
            <a:r>
              <a:rPr lang="ru-RU" sz="1400" b="1" dirty="0" smtClean="0">
                <a:solidFill>
                  <a:srgbClr val="FF0000"/>
                </a:solidFill>
              </a:rPr>
              <a:t>(графа 3)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indent="-342900" algn="ctr">
              <a:defRPr/>
            </a:pPr>
            <a:r>
              <a:rPr lang="ru-RU" sz="1400" b="1" dirty="0"/>
              <a:t>указывается число медицинских</a:t>
            </a:r>
          </a:p>
          <a:p>
            <a:pPr marL="342900" indent="-342900" algn="ctr">
              <a:defRPr/>
            </a:pPr>
            <a:r>
              <a:rPr lang="ru-RU" sz="1400" b="1" dirty="0"/>
              <a:t>организаций, имеющих</a:t>
            </a:r>
          </a:p>
          <a:p>
            <a:pPr marL="342900" indent="-342900" algn="ctr">
              <a:defRPr/>
            </a:pPr>
            <a:r>
              <a:rPr lang="ru-RU" sz="1400" b="1" dirty="0"/>
              <a:t>соответствующие лаборатории,</a:t>
            </a:r>
          </a:p>
          <a:p>
            <a:pPr marL="342900" indent="-342900" algn="ctr">
              <a:defRPr/>
            </a:pPr>
            <a:r>
              <a:rPr lang="ru-RU" sz="1400" b="1" dirty="0"/>
              <a:t>поэтому строка 34 </a:t>
            </a:r>
            <a:r>
              <a:rPr lang="ru-RU" sz="1400" b="1" dirty="0" smtClean="0">
                <a:solidFill>
                  <a:srgbClr val="FF0000"/>
                </a:solidFill>
              </a:rPr>
              <a:t>по графе 3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не </a:t>
            </a:r>
            <a:r>
              <a:rPr lang="ru-RU" sz="1400" b="1" dirty="0"/>
              <a:t>равна сумме</a:t>
            </a:r>
          </a:p>
          <a:p>
            <a:pPr marL="342900" indent="-342900" algn="ctr">
              <a:defRPr/>
            </a:pPr>
            <a:r>
              <a:rPr lang="ru-RU" sz="1400" b="1" dirty="0"/>
              <a:t>строк с 34.1, 34.2, 34.3, 34.4 по </a:t>
            </a:r>
            <a:r>
              <a:rPr lang="ru-RU" sz="1400" b="1" dirty="0" smtClean="0"/>
              <a:t>34.9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08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8796" y="1447800"/>
            <a:ext cx="8839200" cy="396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 к клинико-диагностическим лабораториям нужно относить лаборатории, производящие разные виды исследований (общеклинические, гематологические, цитологические, биохимические, </a:t>
            </a:r>
            <a:r>
              <a:rPr lang="ru-RU" altLang="ru-RU" sz="1800" dirty="0" err="1" smtClean="0">
                <a:latin typeface="Times New Roman" pitchFamily="18" charset="0"/>
              </a:rPr>
              <a:t>коагулогические</a:t>
            </a:r>
            <a:r>
              <a:rPr lang="ru-RU" altLang="ru-RU" sz="1800" dirty="0">
                <a:latin typeface="Times New Roman" pitchFamily="18" charset="0"/>
              </a:rPr>
              <a:t>, иммунологические, микробиологические) или только некоторые из этих видов</a:t>
            </a:r>
            <a:r>
              <a:rPr lang="ru-RU" alt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ru-RU" sz="1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ЕСЛИ ТОЙ ИЛИ ИНОЙ ЛАБОРАТОРИИ НЕТ В ПЕРЕЧНЕ,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ЕЕ СЛЕДУЕТ УКАЗЫВАТЬ В СТРОКЕ 34.2 -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КЛИНИКО-ДИАГНОСТИЧЕСКАЯ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altLang="ru-RU" sz="18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централизованные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</a:rPr>
              <a:t>лаборатории указывают в том случае, если они созданы </a:t>
            </a:r>
            <a:r>
              <a:rPr lang="ru-RU" altLang="ru-RU" sz="1800" b="1" u="sng" dirty="0">
                <a:latin typeface="Times New Roman" pitchFamily="18" charset="0"/>
              </a:rPr>
              <a:t>приказом</a:t>
            </a:r>
            <a:r>
              <a:rPr lang="ru-RU" altLang="ru-RU" sz="1800" dirty="0">
                <a:latin typeface="Times New Roman" pitchFamily="18" charset="0"/>
              </a:rPr>
              <a:t> вышестоящего органа исполнительной власти в сфере  здравоохранения в качестве централизованных для выполнения определенных видов исследований для нескольких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5220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25594"/>
              </p:ext>
            </p:extLst>
          </p:nvPr>
        </p:nvGraphicFramePr>
        <p:xfrm>
          <a:off x="142877" y="116632"/>
          <a:ext cx="8839200" cy="6622779"/>
        </p:xfrm>
        <a:graphic>
          <a:graphicData uri="http://schemas.openxmlformats.org/drawingml/2006/table">
            <a:tbl>
              <a:tblPr/>
              <a:tblGrid>
                <a:gridCol w="3349003"/>
                <a:gridCol w="613397"/>
                <a:gridCol w="2133600"/>
                <a:gridCol w="1371600"/>
                <a:gridCol w="1371600"/>
              </a:tblGrid>
              <a:tr h="108448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                                       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Лечебной физкультуры для взрослых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Лечебной физкультуры для детей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1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Лечебно-трудовые мастерские всего, в том числе: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1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для пациентов, больных психическими  расстройствами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37.1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1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для пациентов, больных наркологическими  заболеваниями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37.2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для пациентов, больных туберкулезом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73655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профилактики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 в том случае, если они ведут профилактическую работу с пациентами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(заполнена таблица 4809)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Межмуниципальные центры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кабинеты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15757" y="1547416"/>
            <a:ext cx="5596603" cy="914400"/>
          </a:xfrm>
          <a:prstGeom prst="round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t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Заполнять только в случае, если не входят в состав других отделений, например, физиотерапевтического, восстановительного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4141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19219"/>
              </p:ext>
            </p:extLst>
          </p:nvPr>
        </p:nvGraphicFramePr>
        <p:xfrm>
          <a:off x="152400" y="0"/>
          <a:ext cx="8839200" cy="6586786"/>
        </p:xfrm>
        <a:graphic>
          <a:graphicData uri="http://schemas.openxmlformats.org/drawingml/2006/table">
            <a:tbl>
              <a:tblPr/>
              <a:tblGrid>
                <a:gridCol w="4089968"/>
                <a:gridCol w="504056"/>
                <a:gridCol w="1656184"/>
                <a:gridCol w="1065264"/>
                <a:gridCol w="1523728"/>
              </a:tblGrid>
              <a:tr h="14081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                                                         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</a:tr>
              <a:tr h="3109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Молочные кухни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Наркологические реабилитационные центры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Наркологические фельдшерские пункты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Организационно-методические отделы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автоматизированной системы управления (АСУ), вычислительные центры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анализа и прогнозирования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издательской и полиграфической деятельности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межсекторальных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внешних связей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обработки медико-статистической информации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программного обеспечения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сетевых технологий и защиты информации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5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16189"/>
              </p:ext>
            </p:extLst>
          </p:nvPr>
        </p:nvGraphicFramePr>
        <p:xfrm>
          <a:off x="228600" y="231845"/>
          <a:ext cx="8763000" cy="6147986"/>
        </p:xfrm>
        <a:graphic>
          <a:graphicData uri="http://schemas.openxmlformats.org/drawingml/2006/table">
            <a:tbl>
              <a:tblPr/>
              <a:tblGrid>
                <a:gridCol w="3886200"/>
                <a:gridCol w="685800"/>
                <a:gridCol w="1600200"/>
                <a:gridCol w="1219200"/>
                <a:gridCol w="1371600"/>
              </a:tblGrid>
              <a:tr h="13716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отделов,  отделений, кабинетов                                                               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отделов, 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Отделы сбора баз данных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4000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(кабинеты) медицинской статистики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заполняется либо графа 4, либо графа 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медико-криминалистические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мониторинга здоровья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неотложной помощи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заполняется либо графа 4, либо графа 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скорой медицинской помощи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1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скорой медицинской помощи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(стационарные)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1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сложных судебно-медицинских экспертиз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судебно-биохимические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судебно-гистологические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424511"/>
              </p:ext>
            </p:extLst>
          </p:nvPr>
        </p:nvGraphicFramePr>
        <p:xfrm>
          <a:off x="244851" y="-459432"/>
          <a:ext cx="8686800" cy="7193280"/>
        </p:xfrm>
        <a:graphic>
          <a:graphicData uri="http://schemas.openxmlformats.org/drawingml/2006/table">
            <a:tbl>
              <a:tblPr/>
              <a:tblGrid>
                <a:gridCol w="3733800"/>
                <a:gridCol w="685800"/>
                <a:gridCol w="1524000"/>
                <a:gridCol w="1371600"/>
                <a:gridCol w="1371600"/>
              </a:tblGrid>
              <a:tr h="123769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                                                         (нет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отделений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судебно-медицинской экспертизы вещественных доказательств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судебно-медицинской экспертизы трупов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судебно-химические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судебно-цитологические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экстренной консультативной помощи и медицинской эвакуации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Отделения экстренной медицинской помощи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Паллиативной медицинской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Патологоанатомические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Переливания крови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Отделения, осуществляющие заготовку крови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Перинатальные центры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Платные кабинеты (отделения)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заполняется либо графа 4, либо графа 5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Поликлиники (поликлинические отделения)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1961" y="2046447"/>
            <a:ext cx="3528391" cy="1464231"/>
          </a:xfrm>
          <a:prstGeom prst="wedgeRoundRectCallout">
            <a:avLst>
              <a:gd name="adj1" fmla="val -47302"/>
              <a:gd name="adj2" fmla="val 257530"/>
              <a:gd name="adj3" fmla="val 16667"/>
            </a:avLst>
          </a:prstGeom>
          <a:solidFill>
            <a:srgbClr val="5BFF21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Строку 90 заполняют только медицинские организации, оказывающие ПМСП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839869"/>
              </p:ext>
            </p:extLst>
          </p:nvPr>
        </p:nvGraphicFramePr>
        <p:xfrm>
          <a:off x="266700" y="132310"/>
          <a:ext cx="8610600" cy="6406735"/>
        </p:xfrm>
        <a:graphic>
          <a:graphicData uri="http://schemas.openxmlformats.org/drawingml/2006/table">
            <a:tbl>
              <a:tblPr/>
              <a:tblGrid>
                <a:gridCol w="3124200"/>
                <a:gridCol w="762000"/>
                <a:gridCol w="2286000"/>
                <a:gridCol w="1066800"/>
                <a:gridCol w="1371600"/>
              </a:tblGrid>
              <a:tr h="115822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отделов, 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Пункты (отделения) неотложной медицинской помощи на дому, всего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 взрослому населению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100.1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детскому населению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100.2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Пункты сбора грудного молока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Редакционно-издательские отделы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Санаторно-курортные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859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Смотровые кабинеты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выделяется при наличии  должности акушерки в поликлинике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Социально-правовые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Заполняются либо графа 4, либо графа 5.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Выделяется при наличии  должности юриста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3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621450"/>
              </p:ext>
            </p:extLst>
          </p:nvPr>
        </p:nvGraphicFramePr>
        <p:xfrm>
          <a:off x="152400" y="838200"/>
          <a:ext cx="8839200" cy="5248656"/>
        </p:xfrm>
        <a:graphic>
          <a:graphicData uri="http://schemas.openxmlformats.org/drawingml/2006/table">
            <a:tbl>
              <a:tblPr/>
              <a:tblGrid>
                <a:gridCol w="3581400"/>
                <a:gridCol w="685800"/>
                <a:gridCol w="1524000"/>
                <a:gridCol w="1524000"/>
                <a:gridCol w="1524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                                                         (нет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отделений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Стоматологические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включаются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стоматологические кабинеты, развернутые при высших, специальных средних учебных заведениях,  ПТУ, общеобразовательных школах и промышленных предприятиях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доверия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Участковые больницы в составе медицинской организации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Фельдшерско-акушерские пункты (включая передвижные)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Фельдшерские пункты (включая передвижные)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14"/>
          <p:cNvSpPr>
            <a:spLocks noChangeArrowheads="1"/>
          </p:cNvSpPr>
          <p:nvPr/>
        </p:nvSpPr>
        <p:spPr bwMode="auto">
          <a:xfrm>
            <a:off x="395536" y="904150"/>
            <a:ext cx="3419872" cy="1900058"/>
          </a:xfrm>
          <a:prstGeom prst="rect">
            <a:avLst/>
          </a:prstGeom>
          <a:solidFill>
            <a:srgbClr val="5BFF2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400" b="1" dirty="0" smtClean="0"/>
              <a:t>Стоматологические поликлиники строки 115 и 115.1 не заполняют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При наличии 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в стоматологической поликлинике отделения/кабинета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 ортопедической стоматологии заполняется строка 143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187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6197" name="Group 117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43865968"/>
              </p:ext>
            </p:extLst>
          </p:nvPr>
        </p:nvGraphicFramePr>
        <p:xfrm>
          <a:off x="173256" y="231845"/>
          <a:ext cx="8686800" cy="5851962"/>
        </p:xfrm>
        <a:graphic>
          <a:graphicData uri="http://schemas.openxmlformats.org/drawingml/2006/table">
            <a:tbl>
              <a:tblPr/>
              <a:tblGrid>
                <a:gridCol w="2819400"/>
                <a:gridCol w="914400"/>
                <a:gridCol w="2057400"/>
                <a:gridCol w="1371600"/>
                <a:gridCol w="1524000"/>
              </a:tblGrid>
              <a:tr h="9692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амбулаторной хирургии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4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врача общей практики (семейного врача)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здоровья для взрослых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здоровья для детей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медицины катастроф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6034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планирования семьи и репродукции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347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профпатологии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</a:tr>
              <a:tr h="82294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Расшифровать.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Включаются прочие подразделения,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участвующие в лечебно-диагностическом процессе</a:t>
                      </a: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Rectangle 214"/>
          <p:cNvSpPr>
            <a:spLocks noChangeArrowheads="1"/>
          </p:cNvSpPr>
          <p:nvPr/>
        </p:nvSpPr>
        <p:spPr bwMode="auto">
          <a:xfrm>
            <a:off x="640708" y="5028895"/>
            <a:ext cx="3950917" cy="1829106"/>
          </a:xfrm>
          <a:prstGeom prst="rect">
            <a:avLst/>
          </a:prstGeom>
          <a:solidFill>
            <a:srgbClr val="5BFF2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400" b="1" dirty="0" smtClean="0"/>
              <a:t>Стоматологические поликлиники строки 115 и 115.1 не заполняют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При наличии 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в стоматологической поликлинике отделения/кабинета</a:t>
            </a:r>
          </a:p>
          <a:p>
            <a:pPr marL="342900" indent="-342900" algn="ctr">
              <a:defRPr/>
            </a:pPr>
            <a:r>
              <a:rPr lang="ru-RU" sz="1400" b="1" dirty="0" smtClean="0"/>
              <a:t> ортопедической стоматологии заполняется строка 143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032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609600"/>
            <a:ext cx="876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При заполнении ФФСН №30 следует иметь в виду</a:t>
            </a:r>
            <a:r>
              <a:rPr lang="ru-RU" sz="1800" b="1" dirty="0" smtClean="0">
                <a:latin typeface="Times New Roman" pitchFamily="18" charset="0"/>
              </a:rPr>
              <a:t>: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</a:rPr>
              <a:t>форма федерального статистического наблюдения № 30 составляется всеми медицинскими организациями, входящими в </a:t>
            </a: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номенклатуру медицинских организаций</a:t>
            </a:r>
            <a:r>
              <a:rPr lang="ru-RU" sz="1800" dirty="0" smtClean="0">
                <a:latin typeface="Times New Roman" pitchFamily="18" charset="0"/>
              </a:rPr>
              <a:t> (приказ Минздрава России от 06.08.2013 № 529н, зарегистрирован в Министерстве юстиции Российской Федерации 13.09.2013 № 29950)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</a:rPr>
              <a:t>Клиники ВУЗов и НИИ также заполняют форму</a:t>
            </a:r>
            <a:r>
              <a:rPr lang="en-US" sz="1800" dirty="0" smtClean="0">
                <a:latin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</a:rPr>
              <a:t>независимо от подчинения)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ФФСН №30 заполняется всеми юридическими лицами в целом по организации, включая структурные подразделения (районные больницы, участковые больницы, амбулатории, филиалы, обособленные подразделения); каждым структурным подразделением юридического лица и отдельно по юридическому лицу без учета структурных подразделений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Например,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44990"/>
              </p:ext>
            </p:extLst>
          </p:nvPr>
        </p:nvGraphicFramePr>
        <p:xfrm>
          <a:off x="242890" y="3965684"/>
          <a:ext cx="4267200" cy="2286072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2296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Свод по юридическому лицу (районная больница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(центральная)), включая структурные подразделения: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 (центральная)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участковая больница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обособленное подразделение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0762179"/>
              </p:ext>
            </p:extLst>
          </p:nvPr>
        </p:nvGraphicFramePr>
        <p:xfrm>
          <a:off x="4788024" y="4572001"/>
          <a:ext cx="4127376" cy="1066800"/>
        </p:xfrm>
        <a:graphic>
          <a:graphicData uri="http://schemas.openxmlformats.org/drawingml/2006/table">
            <a:tbl>
              <a:tblPr/>
              <a:tblGrid>
                <a:gridCol w="4127376"/>
              </a:tblGrid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Фтизиопульмонологический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фтизиопульмонологический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центра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65165" name="Group 30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5067418"/>
              </p:ext>
            </p:extLst>
          </p:nvPr>
        </p:nvGraphicFramePr>
        <p:xfrm>
          <a:off x="211712" y="803346"/>
          <a:ext cx="8686800" cy="4895852"/>
        </p:xfrm>
        <a:graphic>
          <a:graphicData uri="http://schemas.openxmlformats.org/drawingml/2006/table">
            <a:tbl>
              <a:tblPr/>
              <a:tblGrid>
                <a:gridCol w="2957249"/>
                <a:gridCol w="818286"/>
                <a:gridCol w="1421891"/>
                <a:gridCol w="1744687"/>
                <a:gridCol w="1744687"/>
              </a:tblGrid>
              <a:tr h="7498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Амбулатории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226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Стоматологические установки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Флюорографические установки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Клинико-диагностические лаборатории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Врачебные бригады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Фельдшерские пункты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Маммографические установки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Мобильные медицинские бригады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Мобильные медицинские комплексы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</a:tbl>
          </a:graphicData>
        </a:graphic>
      </p:graphicFrame>
      <p:sp>
        <p:nvSpPr>
          <p:cNvPr id="22592" name="Rectangle 286"/>
          <p:cNvSpPr>
            <a:spLocks noChangeArrowheads="1"/>
          </p:cNvSpPr>
          <p:nvPr/>
        </p:nvSpPr>
        <p:spPr bwMode="auto">
          <a:xfrm>
            <a:off x="2019300" y="231845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3. Передвижные подразделения</a:t>
            </a:r>
          </a:p>
        </p:txBody>
      </p:sp>
      <p:sp>
        <p:nvSpPr>
          <p:cNvPr id="22593" name="Rectangle 290"/>
          <p:cNvSpPr>
            <a:spLocks noChangeArrowheads="1"/>
          </p:cNvSpPr>
          <p:nvPr/>
        </p:nvSpPr>
        <p:spPr bwMode="auto">
          <a:xfrm>
            <a:off x="211510" y="422345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1003</a:t>
            </a:r>
          </a:p>
        </p:txBody>
      </p:sp>
      <p:sp>
        <p:nvSpPr>
          <p:cNvPr id="22594" name="Rectangle 297"/>
          <p:cNvSpPr>
            <a:spLocks noChangeArrowheads="1"/>
          </p:cNvSpPr>
          <p:nvPr/>
        </p:nvSpPr>
        <p:spPr bwMode="auto">
          <a:xfrm>
            <a:off x="180977" y="5798237"/>
            <a:ext cx="8763000" cy="1059763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Если такие структуры имеются, то в графе 4 показывают общее </a:t>
            </a:r>
            <a:r>
              <a:rPr lang="ru-RU" altLang="ru-RU" sz="1400" dirty="0" smtClean="0">
                <a:latin typeface="Times New Roman" pitchFamily="18" charset="0"/>
              </a:rPr>
              <a:t>число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соответствующих </a:t>
            </a:r>
            <a:r>
              <a:rPr lang="ru-RU" altLang="ru-RU" sz="1400" dirty="0">
                <a:latin typeface="Times New Roman" pitchFamily="18" charset="0"/>
              </a:rPr>
              <a:t>подразделений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Мобильные медицинские комплексы – это специализированные автомобили-фургоны полностью укомплектованные медицинским оборудованием, мебелью и соответствующим лечебным инвентарем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3619" name="Rectangle 298"/>
          <p:cNvSpPr>
            <a:spLocks noChangeArrowheads="1"/>
          </p:cNvSpPr>
          <p:nvPr/>
        </p:nvSpPr>
        <p:spPr bwMode="auto">
          <a:xfrm>
            <a:off x="5868144" y="2438399"/>
            <a:ext cx="3075833" cy="2805203"/>
          </a:xfrm>
          <a:prstGeom prst="wedgeRoundRectCallout">
            <a:avLst>
              <a:gd name="adj1" fmla="val -85838"/>
              <a:gd name="adj2" fmla="val -82179"/>
              <a:gd name="adj3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ru-RU" sz="1800" dirty="0"/>
              <a:t>В графе 3 отмечают наличие входящих подразделений, отделов, отделений или кабинетов в медицинской </a:t>
            </a:r>
            <a:r>
              <a:rPr lang="ru-RU" sz="1800" dirty="0" smtClean="0"/>
              <a:t>организации:</a:t>
            </a:r>
          </a:p>
          <a:p>
            <a:pPr marL="342900" indent="-342900"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есть </a:t>
            </a:r>
            <a:r>
              <a:rPr lang="ru-RU" sz="1800" b="1" dirty="0">
                <a:solidFill>
                  <a:srgbClr val="FF0000"/>
                </a:solidFill>
              </a:rPr>
              <a:t>– 1, нет – 0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91681" y="2141839"/>
            <a:ext cx="3528391" cy="2213372"/>
          </a:xfrm>
          <a:prstGeom prst="wedgeRoundRectCallout">
            <a:avLst>
              <a:gd name="adj1" fmla="val -67370"/>
              <a:gd name="adj2" fmla="val -108969"/>
              <a:gd name="adj3" fmla="val 16667"/>
            </a:avLst>
          </a:prstGeom>
          <a:solidFill>
            <a:srgbClr val="5BFF21">
              <a:alpha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В таблице 1003 показывают наличие передвижных подразделений (на транспортном средстве) медицинской организации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(из таблицы 1001) </a:t>
            </a:r>
          </a:p>
        </p:txBody>
      </p:sp>
    </p:spTree>
    <p:extLst>
      <p:ext uri="{BB962C8B-B14F-4D97-AF65-F5344CB8AC3E}">
        <p14:creationId xmlns:p14="http://schemas.microsoft.com/office/powerpoint/2010/main" val="4771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1477" y="231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10. Сведения о санаторно-курортной организации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42890" y="621622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1080</a:t>
            </a:r>
          </a:p>
        </p:txBody>
      </p:sp>
      <p:graphicFrame>
        <p:nvGraphicFramePr>
          <p:cNvPr id="193960" name="Group 4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92401373"/>
              </p:ext>
            </p:extLst>
          </p:nvPr>
        </p:nvGraphicFramePr>
        <p:xfrm>
          <a:off x="118080" y="921817"/>
          <a:ext cx="8839200" cy="5251457"/>
        </p:xfrm>
        <a:graphic>
          <a:graphicData uri="http://schemas.openxmlformats.org/drawingml/2006/table">
            <a:tbl>
              <a:tblPr/>
              <a:tblGrid>
                <a:gridCol w="5257800"/>
                <a:gridCol w="838200"/>
                <a:gridCol w="2743200"/>
              </a:tblGrid>
              <a:tr h="274337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нет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Круглогодовой санаторий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Сезонный санаторий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Однопрофильный санаторий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Многопрофильный санаторий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Санатории (для взрослых)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их них: для пациентов, больных туберкулезом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пациентов, больных заболеваниями последствиями травм спинного мозга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Санатории для детей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их них: для пациентов, больных туберкулезом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00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пациентов, больных детским  церебральным параличом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Санатории для детей с родителями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них: для пациентов, больных детским церебральным параличом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Санатории смешанного типа (для взрослых,  детей и/или детей с родителями)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Санатории-профилактории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для пациентов, больных туберкулезом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Санаторные оздоровительные лагеря круглогодичного действия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Бальнеологические лечебницы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8" name="Rectangle 422"/>
          <p:cNvSpPr>
            <a:spLocks noChangeArrowheads="1"/>
          </p:cNvSpPr>
          <p:nvPr/>
        </p:nvSpPr>
        <p:spPr bwMode="auto">
          <a:xfrm>
            <a:off x="6291265" y="1182350"/>
            <a:ext cx="2590800" cy="3587621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Таблицу заполняют санаторно-курортные медицинские организации, находящиеся в </a:t>
            </a:r>
            <a:r>
              <a:rPr lang="ru-RU" altLang="ru-RU" sz="1600" b="1" dirty="0" smtClean="0">
                <a:latin typeface="Times New Roman" pitchFamily="18" charset="0"/>
              </a:rPr>
              <a:t>подчинении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>
                <a:latin typeface="Times New Roman" pitchFamily="18" charset="0"/>
              </a:rPr>
              <a:t>Минздрава России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>
                <a:latin typeface="Times New Roman" pitchFamily="18" charset="0"/>
              </a:rPr>
              <a:t>ОИВ субъекта Российской Федерации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>
                <a:latin typeface="Times New Roman" pitchFamily="18" charset="0"/>
              </a:rPr>
              <a:t>Муниципальные МО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28759" name="Rectangle 214"/>
          <p:cNvSpPr>
            <a:spLocks noChangeArrowheads="1"/>
          </p:cNvSpPr>
          <p:nvPr/>
        </p:nvSpPr>
        <p:spPr bwMode="auto">
          <a:xfrm>
            <a:off x="6248400" y="5257800"/>
            <a:ext cx="2743200" cy="1368355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Деятельность этих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организаций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указывается в таблице 3150 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436565"/>
            <a:ext cx="1905000" cy="4572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2400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1400177" y="238716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Родовспоможение на дому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06309" name="Group 48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4262034"/>
        </p:xfrm>
        <a:graphic>
          <a:graphicData uri="http://schemas.openxmlformats.org/drawingml/2006/table">
            <a:tbl>
              <a:tblPr/>
              <a:tblGrid>
                <a:gridCol w="6354763"/>
                <a:gridCol w="904875"/>
                <a:gridCol w="1198562"/>
              </a:tblGrid>
              <a:tr h="61894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Роды на дому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6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принято врачами и средним медицинским персоналом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Роды без последующей госпитализации родильниц (из стр. 1)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3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Закончили беременность на дому  в сроки 22-27 недель (из стр.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родившихся на дому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умерло в первые 0-168 часов жизни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Родилось детей без последующей госпитализации родильниц:                       живыми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умерло в первые 0-168 часов жизни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мертвыми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вакцинировано против туберкулеза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5" name="Rectangle 214"/>
          <p:cNvSpPr>
            <a:spLocks noChangeArrowheads="1"/>
          </p:cNvSpPr>
          <p:nvPr/>
        </p:nvSpPr>
        <p:spPr bwMode="auto">
          <a:xfrm>
            <a:off x="5148064" y="5589240"/>
            <a:ext cx="3445768" cy="1143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Строку 10 заполняют медицинские организации, вакцинирующие детей, родившихся на дому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228601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2510 «Профилактические осмотры и диспансеризация, проведенные медицинской организацией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»*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19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92748"/>
              </p:ext>
            </p:extLst>
          </p:nvPr>
        </p:nvGraphicFramePr>
        <p:xfrm>
          <a:off x="228602" y="990602"/>
          <a:ext cx="8610601" cy="4765383"/>
        </p:xfrm>
        <a:graphic>
          <a:graphicData uri="http://schemas.openxmlformats.org/drawingml/2006/table">
            <a:tbl>
              <a:tblPr/>
              <a:tblGrid>
                <a:gridCol w="2355233"/>
                <a:gridCol w="635588"/>
                <a:gridCol w="712912"/>
                <a:gridCol w="712911"/>
                <a:gridCol w="711364"/>
                <a:gridCol w="810337"/>
                <a:gridCol w="456202"/>
                <a:gridCol w="355682"/>
                <a:gridCol w="355682"/>
                <a:gridCol w="397436"/>
                <a:gridCol w="355682"/>
                <a:gridCol w="375786"/>
                <a:gridCol w="375786"/>
              </a:tblGrid>
              <a:tr h="39826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Подлежало осмотрам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сельских жителей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сельских жителей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осмотренных (гр. 5):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 группы здоровья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0-14 лет включительно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из них: дети до 1 года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15-17 лет включительно 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детей 15-17 лет (стр.3) - юношей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Контингенты взрослого населения (18 лет и старше) - всего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369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старше трудоспособного возраста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434873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диспансеризация определенных  групп взрослого населения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4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старше трудоспособного возраста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6.2.1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27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(сумма строк 1, 3, 6) 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4636" y="5934879"/>
            <a:ext cx="3987552" cy="77619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ВНИМАНИЕ!</a:t>
            </a:r>
          </a:p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Проверить арифметику!!!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4048" y="5934879"/>
            <a:ext cx="4026988" cy="776198"/>
          </a:xfrm>
          <a:prstGeom prst="rect">
            <a:avLst/>
          </a:prstGeom>
          <a:solidFill>
            <a:srgbClr val="5BFF2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cs typeface="Times New Roman" pitchFamily="18" charset="0"/>
              </a:rPr>
              <a:t>* - включая сведения таблицы 2516</a:t>
            </a:r>
            <a:endParaRPr lang="ru-RU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7813" y="128677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63" y="563563"/>
            <a:ext cx="19050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2512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0411" name="Group 4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86152"/>
              </p:ext>
            </p:extLst>
          </p:nvPr>
        </p:nvGraphicFramePr>
        <p:xfrm>
          <a:off x="12702" y="884213"/>
          <a:ext cx="9118601" cy="5913221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/>
                  </a:extLst>
                </a:gridCol>
                <a:gridCol w="433715">
                  <a:extLst>
                    <a:ext uri="{9D8B030D-6E8A-4147-A177-3AD203B41FA5}"/>
                  </a:extLst>
                </a:gridCol>
                <a:gridCol w="749474">
                  <a:extLst>
                    <a:ext uri="{9D8B030D-6E8A-4147-A177-3AD203B41FA5}"/>
                  </a:extLst>
                </a:gridCol>
                <a:gridCol w="811931">
                  <a:extLst>
                    <a:ext uri="{9D8B030D-6E8A-4147-A177-3AD203B41FA5}"/>
                  </a:extLst>
                </a:gridCol>
                <a:gridCol w="704862"/>
                <a:gridCol w="1122719">
                  <a:extLst>
                    <a:ext uri="{9D8B030D-6E8A-4147-A177-3AD203B41FA5}"/>
                  </a:extLst>
                </a:gridCol>
                <a:gridCol w="1291424">
                  <a:extLst>
                    <a:ext uri="{9D8B030D-6E8A-4147-A177-3AD203B41FA5}"/>
                  </a:extLst>
                </a:gridCol>
                <a:gridCol w="753276"/>
              </a:tblGrid>
              <a:tr h="30476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сельских жителей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3 – гр. 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 туберкулез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2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сельских жителей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5 – гр. 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 пациентов, всего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детей:  1- 7 лет включительно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8 - 14 лет включительно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15-17 лет включительно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осмотренных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(стр.1)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обследовано:</a:t>
                      </a:r>
                    </a:p>
                    <a:p>
                      <a:pPr marL="457200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флюорографически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4330">
                <a:tc>
                  <a:txBody>
                    <a:bodyPr/>
                    <a:lstStyle/>
                    <a:p>
                      <a:pPr marL="457200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бактериоскопически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57916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осмотренных детей (стр.1.1 + 1.2 + 1.3)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проведены: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854677">
                <a:tc>
                  <a:txBody>
                    <a:bodyPr/>
                    <a:lstStyle/>
                    <a:p>
                      <a:pPr marL="457200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40073">
                <a:tc>
                  <a:txBody>
                    <a:bodyPr/>
                    <a:lstStyle/>
                    <a:p>
                      <a:pPr marL="457200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иммунодиагностика с применением аллергена туберкулезного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рекомбинантного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стандартном разведении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457193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0405" name="Rectangle 485"/>
          <p:cNvSpPr>
            <a:spLocks noChangeArrowheads="1"/>
          </p:cNvSpPr>
          <p:nvPr/>
        </p:nvSpPr>
        <p:spPr bwMode="auto">
          <a:xfrm>
            <a:off x="4800600" y="3657600"/>
            <a:ext cx="3581400" cy="12403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Строка 1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b="1" dirty="0">
                <a:cs typeface="Arial" panose="020B0604020202020204" pitchFamily="34" charset="0"/>
              </a:rPr>
              <a:t>больше (равна)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сумме строк 2 + 3</a:t>
            </a:r>
          </a:p>
        </p:txBody>
      </p:sp>
      <p:sp>
        <p:nvSpPr>
          <p:cNvPr id="9" name="Rectangle 485"/>
          <p:cNvSpPr>
            <a:spLocks noChangeArrowheads="1"/>
          </p:cNvSpPr>
          <p:nvPr/>
        </p:nvSpPr>
        <p:spPr bwMode="auto">
          <a:xfrm>
            <a:off x="4800600" y="5029200"/>
            <a:ext cx="3581400" cy="16833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Сумма строк 1.1 + 1.2 + 1.3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b="1" dirty="0">
                <a:cs typeface="Arial" panose="020B0604020202020204" pitchFamily="34" charset="0"/>
              </a:rPr>
              <a:t>равна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сумме строк 4 + 5 + 6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разницу - пояснить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851920" y="65017"/>
            <a:ext cx="5322924" cy="750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latin typeface="Times New Roman" pitchFamily="18" charset="0"/>
              </a:rPr>
              <a:t>ВНИМАНИЕ! МЕЖФОРМЕННЫЙ КОНТРОЛЬ</a:t>
            </a:r>
          </a:p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latin typeface="Times New Roman" pitchFamily="18" charset="0"/>
              </a:rPr>
              <a:t>с Формой №30-село, Формой  №33</a:t>
            </a:r>
          </a:p>
        </p:txBody>
      </p:sp>
      <p:sp>
        <p:nvSpPr>
          <p:cNvPr id="13" name="Rectangle 485"/>
          <p:cNvSpPr>
            <a:spLocks noChangeArrowheads="1"/>
          </p:cNvSpPr>
          <p:nvPr/>
        </p:nvSpPr>
        <p:spPr bwMode="auto">
          <a:xfrm>
            <a:off x="25400" y="1109663"/>
            <a:ext cx="4572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Сведения включаются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800" dirty="0">
                <a:cs typeface="Arial" panose="020B0604020202020204" pitchFamily="34" charset="0"/>
              </a:rPr>
              <a:t>только 1 раз в году по основному методу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1510" y="1314"/>
            <a:ext cx="36703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</a:rPr>
              <a:t>Целевые осмотры на туберкулез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2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6226" y="99672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452845"/>
            <a:ext cx="19050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2514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71717" y="145778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Целевые осмотры на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</a:rPr>
              <a:t>онкопатологию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1447" name="Group 5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8366"/>
              </p:ext>
            </p:extLst>
          </p:nvPr>
        </p:nvGraphicFramePr>
        <p:xfrm>
          <a:off x="190500" y="1009531"/>
          <a:ext cx="8763000" cy="4985894"/>
        </p:xfrm>
        <a:graphic>
          <a:graphicData uri="http://schemas.openxmlformats.org/drawingml/2006/table">
            <a:tbl>
              <a:tblPr/>
              <a:tblGrid>
                <a:gridCol w="4398963"/>
                <a:gridCol w="547687"/>
                <a:gridCol w="920750"/>
                <a:gridCol w="990600"/>
                <a:gridCol w="914400"/>
                <a:gridCol w="990600"/>
              </a:tblGrid>
              <a:tr h="74980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направлено в онкологические учреждения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 с целью выявления онкологической патологии, 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стр.1:  в смотровых кабинетах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женских консультациях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стр.1 осмотрено: при реализации скрининговых программ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диспансеризации (профилактических осмотрах) отдельных контингентов населения (кроме пациентов с хроническими заболеваниями)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диспансеризации пациентов с хроническими заболеваниями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стр.1: направлено: на цитологическое исследование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гистологическое исследование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448" name="Rectangle 504"/>
          <p:cNvSpPr>
            <a:spLocks noChangeArrowheads="1"/>
          </p:cNvSpPr>
          <p:nvPr/>
        </p:nvSpPr>
        <p:spPr bwMode="auto">
          <a:xfrm>
            <a:off x="5334000" y="3124200"/>
            <a:ext cx="3581400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cs typeface="Arial" pitchFamily="34" charset="0"/>
              </a:rPr>
              <a:t>В данной таблице, указываются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только</a:t>
            </a:r>
            <a:r>
              <a:rPr lang="ru-RU" sz="1600" b="1" dirty="0">
                <a:cs typeface="Arial" pitchFamily="34" charset="0"/>
              </a:rPr>
              <a:t> целевые осмотры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cs typeface="Arial" pitchFamily="34" charset="0"/>
              </a:rPr>
              <a:t>Строка 1 может быть больше суммы строк 2+3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8005"/>
            <a:ext cx="19050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251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0" y="160338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Обязательные предварительные и периодические осмотры, проведенные медицинской организацией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из таблицы 2510 </a:t>
            </a:r>
            <a:r>
              <a:rPr lang="ru-RU" altLang="ru-RU" sz="18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1447" name="Group 5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98962"/>
              </p:ext>
            </p:extLst>
          </p:nvPr>
        </p:nvGraphicFramePr>
        <p:xfrm>
          <a:off x="152400" y="1219200"/>
          <a:ext cx="8766176" cy="4834509"/>
        </p:xfrm>
        <a:graphic>
          <a:graphicData uri="http://schemas.openxmlformats.org/drawingml/2006/table">
            <a:tbl>
              <a:tblPr/>
              <a:tblGrid>
                <a:gridCol w="2133755">
                  <a:extLst>
                    <a:ext uri="{9D8B030D-6E8A-4147-A177-3AD203B41FA5}"/>
                  </a:extLst>
                </a:gridCol>
                <a:gridCol w="609644">
                  <a:extLst>
                    <a:ext uri="{9D8B030D-6E8A-4147-A177-3AD203B41FA5}"/>
                  </a:extLst>
                </a:gridCol>
                <a:gridCol w="838001">
                  <a:extLst>
                    <a:ext uri="{9D8B030D-6E8A-4147-A177-3AD203B41FA5}"/>
                  </a:extLst>
                </a:gridCol>
                <a:gridCol w="914726">
                  <a:extLst>
                    <a:ext uri="{9D8B030D-6E8A-4147-A177-3AD203B41FA5}"/>
                  </a:extLst>
                </a:gridCol>
                <a:gridCol w="838261">
                  <a:extLst>
                    <a:ext uri="{9D8B030D-6E8A-4147-A177-3AD203B41FA5}"/>
                  </a:extLst>
                </a:gridCol>
                <a:gridCol w="914466">
                  <a:extLst>
                    <a:ext uri="{9D8B030D-6E8A-4147-A177-3AD203B41FA5}"/>
                  </a:extLst>
                </a:gridCol>
                <a:gridCol w="838261">
                  <a:extLst>
                    <a:ext uri="{9D8B030D-6E8A-4147-A177-3AD203B41FA5}"/>
                  </a:extLst>
                </a:gridCol>
                <a:gridCol w="878904">
                  <a:extLst>
                    <a:ext uri="{9D8B030D-6E8A-4147-A177-3AD203B41FA5}"/>
                  </a:extLst>
                </a:gridCol>
                <a:gridCol w="800158">
                  <a:extLst>
                    <a:ext uri="{9D8B030D-6E8A-4147-A177-3AD203B41FA5}"/>
                  </a:extLst>
                </a:gridCol>
              </a:tblGrid>
              <a:tr h="21033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Подлежало осмотрам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подозрений на профессиональное заболевание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имели медицинских противопоказаний к работе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Имели временные/ постоянные медицинские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 к работе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Нуждаются в дополнительном обследовании в центре профпатологии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Нуждаются в амбулаторном/ стационарном обследовании и лечении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090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2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8873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работники, занятые на тяжелой работе и на работах с вредными и (или) опасными условиями труда - всего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03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декретированные контингенты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1448" name="Rectangle 504"/>
          <p:cNvSpPr>
            <a:spLocks noChangeArrowheads="1"/>
          </p:cNvSpPr>
          <p:nvPr/>
        </p:nvSpPr>
        <p:spPr bwMode="auto">
          <a:xfrm>
            <a:off x="5334000" y="3687763"/>
            <a:ext cx="3581400" cy="1676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Строка </a:t>
            </a:r>
            <a:r>
              <a:rPr lang="ru-RU" sz="1600" b="1" dirty="0">
                <a:cs typeface="Arial" panose="020B0604020202020204" pitchFamily="34" charset="0"/>
              </a:rPr>
              <a:t>1 может быть больше суммы строк </a:t>
            </a:r>
            <a:r>
              <a:rPr lang="ru-RU" sz="1600" b="1" dirty="0" smtClean="0">
                <a:cs typeface="Arial" panose="020B0604020202020204" pitchFamily="34" charset="0"/>
              </a:rPr>
              <a:t>2+3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Разницу - пояснить</a:t>
            </a:r>
            <a:endParaRPr lang="ru-RU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4808"/>
            <a:ext cx="1905000" cy="3048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2610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23877" y="153808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Состоит инвалидов на учете в медицинской организации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4185" name="Group 169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2163890"/>
        </p:xfrm>
        <a:graphic>
          <a:graphicData uri="http://schemas.openxmlformats.org/drawingml/2006/table">
            <a:tbl>
              <a:tblPr/>
              <a:tblGrid>
                <a:gridCol w="7289800"/>
                <a:gridCol w="1244600"/>
              </a:tblGrid>
              <a:tr h="33524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инвалидов на учете в медицинской организации: детей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1.____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взрослых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2.____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них(из стр..2): лиц старше трудоспособного возраста (мужчин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лет и старше, женщин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55 лет и старше)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3.____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инвалидов, состоящих на учете в медицинской организации, имеют противопоказания для занятий физической культурой и спортом, всего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4.____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5.____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186" name="Rectangle 170"/>
          <p:cNvSpPr>
            <a:spLocks noChangeArrowheads="1"/>
          </p:cNvSpPr>
          <p:nvPr/>
        </p:nvSpPr>
        <p:spPr bwMode="auto">
          <a:xfrm>
            <a:off x="457200" y="3733800"/>
            <a:ext cx="800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cs typeface="Arial" pitchFamily="34" charset="0"/>
              </a:rPr>
              <a:t>Численность инвалидов, состоящих на учете в медицинской организации, показываются по состоянию на конец отчетного года</a:t>
            </a:r>
          </a:p>
        </p:txBody>
      </p:sp>
      <p:sp>
        <p:nvSpPr>
          <p:cNvPr id="214187" name="Rectangle 171"/>
          <p:cNvSpPr>
            <a:spLocks noChangeArrowheads="1"/>
          </p:cNvSpPr>
          <p:nvPr/>
        </p:nvSpPr>
        <p:spPr bwMode="auto">
          <a:xfrm>
            <a:off x="457200" y="4495800"/>
            <a:ext cx="800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cs typeface="Arial" pitchFamily="34" charset="0"/>
              </a:rPr>
              <a:t>Численность детей-инвалидов, указанная в по строке 1 должна быть равна сведениям, указанным в ф. №19 «Сведения о детях-инвалидах»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890" name="Rectangle 13"/>
          <p:cNvSpPr>
            <a:spLocks noChangeArrowheads="1"/>
          </p:cNvSpPr>
          <p:nvPr/>
        </p:nvSpPr>
        <p:spPr bwMode="auto">
          <a:xfrm>
            <a:off x="247352" y="575902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2800 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533400" y="198439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Хирургическая работа медицинской организации в амбулаторных условиях и в условиях дневного стационара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6355" name="Group 1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83161"/>
              </p:ext>
            </p:extLst>
          </p:nvPr>
        </p:nvGraphicFramePr>
        <p:xfrm>
          <a:off x="219077" y="1002571"/>
          <a:ext cx="8686800" cy="4852859"/>
        </p:xfrm>
        <a:graphic>
          <a:graphicData uri="http://schemas.openxmlformats.org/drawingml/2006/table">
            <a:tbl>
              <a:tblPr/>
              <a:tblGrid>
                <a:gridCol w="3006725"/>
                <a:gridCol w="501650"/>
                <a:gridCol w="639763"/>
                <a:gridCol w="728662"/>
                <a:gridCol w="1371600"/>
                <a:gridCol w="1336675"/>
                <a:gridCol w="1101725"/>
              </a:tblGrid>
              <a:tr h="28055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операций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проведенных операций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гр. 3:направлено материалов на морфологическое исследование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сельским жителям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помощь в амбулаторных условиях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дневном стационаре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операций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операции на органе зрения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микрохирургические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числа операций на органе зрения: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сосудах, из них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артериях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венах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органах брюшной полости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операции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352" name="Rectangle 1312"/>
          <p:cNvSpPr>
            <a:spLocks noChangeArrowheads="1"/>
          </p:cNvSpPr>
          <p:nvPr/>
        </p:nvSpPr>
        <p:spPr bwMode="auto">
          <a:xfrm>
            <a:off x="3904614" y="2911333"/>
            <a:ext cx="5095877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ru-RU" sz="1600" b="1" dirty="0">
                <a:cs typeface="Arial" pitchFamily="34" charset="0"/>
              </a:rPr>
              <a:t>Графа 3 должна быть больше графы 4, графы 7</a:t>
            </a:r>
            <a:endParaRPr lang="ru-RU" sz="1600" b="1" u="sng" dirty="0">
              <a:cs typeface="Arial" pitchFamily="34" charset="0"/>
            </a:endParaRPr>
          </a:p>
        </p:txBody>
      </p:sp>
      <p:sp>
        <p:nvSpPr>
          <p:cNvPr id="216353" name="Rectangle 1313"/>
          <p:cNvSpPr>
            <a:spLocks noChangeArrowheads="1"/>
          </p:cNvSpPr>
          <p:nvPr/>
        </p:nvSpPr>
        <p:spPr bwMode="auto">
          <a:xfrm>
            <a:off x="3976052" y="3594463"/>
            <a:ext cx="49530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ru-RU" sz="1600" b="1">
                <a:cs typeface="Arial" pitchFamily="34" charset="0"/>
              </a:rPr>
              <a:t>Графа 3 должна быть равна сумме граф 5+6</a:t>
            </a:r>
            <a:endParaRPr lang="ru-RU" sz="1600" b="1" u="sng">
              <a:cs typeface="Arial" pitchFamily="34" charset="0"/>
            </a:endParaRPr>
          </a:p>
        </p:txBody>
      </p:sp>
      <p:sp>
        <p:nvSpPr>
          <p:cNvPr id="216356" name="Rectangle 1316"/>
          <p:cNvSpPr>
            <a:spLocks noChangeArrowheads="1"/>
          </p:cNvSpPr>
          <p:nvPr/>
        </p:nvSpPr>
        <p:spPr bwMode="auto">
          <a:xfrm>
            <a:off x="3902636" y="4539343"/>
            <a:ext cx="5210944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ru-RU" sz="1600" b="1" dirty="0">
                <a:cs typeface="Arial" pitchFamily="34" charset="0"/>
              </a:rPr>
              <a:t>Строка 9 может быть больше суммы строк 10+11 за счет операций на лимфатических сосудах 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914" name="Rectangle 13"/>
          <p:cNvSpPr>
            <a:spLocks noChangeArrowheads="1"/>
          </p:cNvSpPr>
          <p:nvPr/>
        </p:nvSpPr>
        <p:spPr bwMode="auto">
          <a:xfrm>
            <a:off x="198664" y="61509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2801 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auto">
          <a:xfrm>
            <a:off x="533400" y="198439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Хирургическая работа медицинской организации в амбулаторных условиях и в условиях дневного стационара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1600200"/>
          <a:ext cx="8305800" cy="2984500"/>
        </p:xfrm>
        <a:graphic>
          <a:graphicData uri="http://schemas.openxmlformats.org/drawingml/2006/table">
            <a:tbl>
              <a:tblPr/>
              <a:tblGrid>
                <a:gridCol w="5692775"/>
                <a:gridCol w="558800"/>
                <a:gridCol w="1027113"/>
                <a:gridCol w="102711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сельских жителей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Оперировано пациентов  (чел.)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66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дети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пациентов (стр.1) оперировано в дневном стационаре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66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 (стр.3)  детей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1730375" marR="0" lvl="0" indent="-1730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операций (табл.2800, стр.01, гр.3) выполнено с использованием аппаратуры, ед: эндоскопической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1730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лазерной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1730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криогенной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1730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рентгеновской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гистероскопий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8" name="Rectangle 1313"/>
          <p:cNvSpPr>
            <a:spLocks noChangeArrowheads="1"/>
          </p:cNvSpPr>
          <p:nvPr/>
        </p:nvSpPr>
        <p:spPr bwMode="auto">
          <a:xfrm>
            <a:off x="4183695" y="5502831"/>
            <a:ext cx="4248472" cy="777686"/>
          </a:xfrm>
          <a:prstGeom prst="wedgeRoundRectCallout">
            <a:avLst>
              <a:gd name="adj1" fmla="val -94320"/>
              <a:gd name="adj2" fmla="val -176940"/>
              <a:gd name="adj3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сверить с табл. </a:t>
            </a:r>
            <a:r>
              <a:rPr lang="ru-RU" sz="1600" b="1" dirty="0" smtClean="0">
                <a:solidFill>
                  <a:srgbClr val="FF0000"/>
                </a:solidFill>
              </a:rPr>
              <a:t>5126</a:t>
            </a:r>
          </a:p>
          <a:p>
            <a:pPr marL="342900" indent="-342900" algn="ctr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проверить </a:t>
            </a:r>
            <a:r>
              <a:rPr lang="ru-RU" sz="1600" b="1" dirty="0">
                <a:solidFill>
                  <a:srgbClr val="FF0000"/>
                </a:solidFill>
              </a:rPr>
              <a:t>наличие </a:t>
            </a:r>
            <a:r>
              <a:rPr lang="ru-RU" sz="1600" b="1" dirty="0" err="1">
                <a:solidFill>
                  <a:srgbClr val="FF0000"/>
                </a:solidFill>
              </a:rPr>
              <a:t>гистероскопов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13379" name="Rectangle 1313"/>
          <p:cNvSpPr>
            <a:spLocks noChangeArrowheads="1"/>
          </p:cNvSpPr>
          <p:nvPr/>
        </p:nvSpPr>
        <p:spPr bwMode="auto">
          <a:xfrm>
            <a:off x="3733800" y="2438400"/>
            <a:ext cx="5148265" cy="73137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5875"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Количество оперативных вмешательств</a:t>
            </a:r>
          </a:p>
          <a:p>
            <a:pPr indent="15875"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на 1 пациента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752600"/>
            <a:ext cx="594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РАЗДЕЛ </a:t>
            </a:r>
            <a:r>
              <a:rPr lang="en-US" altLang="ru-RU" b="1" dirty="0">
                <a:latin typeface="Times New Roman" pitchFamily="18" charset="0"/>
              </a:rPr>
              <a:t>I</a:t>
            </a:r>
            <a:r>
              <a:rPr lang="ru-RU" altLang="ru-RU" b="1" dirty="0">
                <a:latin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Работа медицинской</a:t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организации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85800" y="12192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РАЗДЕЛ </a:t>
            </a:r>
            <a:r>
              <a:rPr lang="en-US" altLang="ru-RU" sz="2400" b="1">
                <a:latin typeface="Times New Roman" pitchFamily="18" charset="0"/>
              </a:rPr>
              <a:t>IV</a:t>
            </a:r>
            <a:r>
              <a:rPr lang="ru-RU" altLang="ru-RU" sz="2400" b="1">
                <a:latin typeface="Times New Roman" pitchFamily="18" charset="0"/>
              </a:rPr>
              <a:t>. ДЕЯТЕЛЬНОСТЬ</a:t>
            </a:r>
            <a:r>
              <a:rPr lang="en-US" altLang="ru-RU" sz="2400" b="1">
                <a:latin typeface="Times New Roman" pitchFamily="18" charset="0"/>
              </a:rPr>
              <a:t/>
            </a:r>
            <a:br>
              <a:rPr lang="en-US" altLang="ru-RU" sz="2400" b="1">
                <a:latin typeface="Times New Roman" pitchFamily="18" charset="0"/>
              </a:rPr>
            </a:br>
            <a:r>
              <a:rPr lang="en-US" altLang="ru-RU" sz="2400" b="1">
                <a:latin typeface="Times New Roman" pitchFamily="18" charset="0"/>
              </a:rPr>
              <a:t>                      </a:t>
            </a:r>
            <a:r>
              <a:rPr lang="ru-RU" altLang="ru-RU" sz="2400" b="1">
                <a:latin typeface="Times New Roman" pitchFamily="18" charset="0"/>
              </a:rPr>
              <a:t> МЕДИЦИНСКОЙ</a:t>
            </a:r>
            <a:r>
              <a:rPr lang="en-US" altLang="ru-RU" sz="2400" b="1">
                <a:latin typeface="Times New Roman" pitchFamily="18" charset="0"/>
              </a:rPr>
              <a:t/>
            </a:r>
            <a:br>
              <a:rPr lang="en-US" altLang="ru-RU" sz="2400" b="1">
                <a:latin typeface="Times New Roman" pitchFamily="18" charset="0"/>
              </a:rPr>
            </a:br>
            <a:r>
              <a:rPr lang="en-US" altLang="ru-RU" sz="2400" b="1">
                <a:latin typeface="Times New Roman" pitchFamily="18" charset="0"/>
              </a:rPr>
              <a:t>                      </a:t>
            </a:r>
            <a:r>
              <a:rPr lang="ru-RU" altLang="ru-RU" sz="2400" b="1">
                <a:latin typeface="Times New Roman" pitchFamily="18" charset="0"/>
              </a:rPr>
              <a:t> ОРГАНИЗАЦИИ ПО ОКАЗАНИЮ</a:t>
            </a:r>
            <a:r>
              <a:rPr lang="en-US" altLang="ru-RU" sz="2400" b="1">
                <a:latin typeface="Times New Roman" pitchFamily="18" charset="0"/>
              </a:rPr>
              <a:t/>
            </a:r>
            <a:br>
              <a:rPr lang="en-US" altLang="ru-RU" sz="2400" b="1">
                <a:latin typeface="Times New Roman" pitchFamily="18" charset="0"/>
              </a:rPr>
            </a:br>
            <a:r>
              <a:rPr lang="en-US" altLang="ru-RU" sz="2400" b="1"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latin typeface="Times New Roman" pitchFamily="18" charset="0"/>
              </a:rPr>
              <a:t>МЕДИЦИНСКОЙ ПОМОЩИ В</a:t>
            </a:r>
            <a:r>
              <a:rPr lang="en-US" altLang="ru-RU" sz="2400" b="1">
                <a:latin typeface="Times New Roman" pitchFamily="18" charset="0"/>
              </a:rPr>
              <a:t/>
            </a:r>
            <a:br>
              <a:rPr lang="en-US" altLang="ru-RU" sz="2400" b="1">
                <a:latin typeface="Times New Roman" pitchFamily="18" charset="0"/>
              </a:rPr>
            </a:br>
            <a:r>
              <a:rPr lang="en-US" altLang="ru-RU" sz="2400" b="1">
                <a:latin typeface="Times New Roman" pitchFamily="18" charset="0"/>
              </a:rPr>
              <a:t>                      </a:t>
            </a:r>
            <a:r>
              <a:rPr lang="ru-RU" altLang="ru-RU" sz="2400" b="1">
                <a:latin typeface="Times New Roman" pitchFamily="18" charset="0"/>
              </a:rPr>
              <a:t> СТАЦИОНАРНЫХ УСЛОВИЯХ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48203"/>
              </p:ext>
            </p:extLst>
          </p:nvPr>
        </p:nvGraphicFramePr>
        <p:xfrm>
          <a:off x="457200" y="942750"/>
          <a:ext cx="7278688" cy="5592164"/>
        </p:xfrm>
        <a:graphic>
          <a:graphicData uri="http://schemas.openxmlformats.org/drawingml/2006/table">
            <a:tbl>
              <a:tblPr/>
              <a:tblGrid>
                <a:gridCol w="5692775"/>
                <a:gridCol w="558800"/>
                <a:gridCol w="1027113"/>
              </a:tblGrid>
              <a:tr h="498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коек, фактически развернутых и свернутых на ремонт: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на конец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среднегодовых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пациентов,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поступивших (из стр. 4):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сельских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детей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лиц старше трудоспособного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инвалидов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детей-инвалидов (из стр. 8)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выписанных (из стр. 10):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сельских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детей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лиц старше трудоспособного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инвалидов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детей-инвалидов (из стр. 14)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пациентами койко-дней,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из них: детей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из них: детей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81" marR="5218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utoShape 182"/>
          <p:cNvSpPr>
            <a:spLocks noChangeArrowheads="1"/>
          </p:cNvSpPr>
          <p:nvPr/>
        </p:nvSpPr>
        <p:spPr bwMode="auto">
          <a:xfrm>
            <a:off x="6756400" y="3169771"/>
            <a:ext cx="2387600" cy="518458"/>
          </a:xfrm>
          <a:prstGeom prst="wedgeRoundRectCallout">
            <a:avLst>
              <a:gd name="adj1" fmla="val -37151"/>
              <a:gd name="adj2" fmla="val 511882"/>
              <a:gd name="adj3" fmla="val 16667"/>
            </a:avLst>
          </a:prstGeom>
          <a:solidFill>
            <a:srgbClr val="5BFF21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8664" y="61509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3150 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3400" y="198439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Коечный фонд санаторно-курортной организации (подразделения) и его использование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AutoShape 182"/>
          <p:cNvSpPr>
            <a:spLocks noChangeArrowheads="1"/>
          </p:cNvSpPr>
          <p:nvPr/>
        </p:nvSpPr>
        <p:spPr bwMode="auto">
          <a:xfrm>
            <a:off x="6756400" y="3169771"/>
            <a:ext cx="2387600" cy="518458"/>
          </a:xfrm>
          <a:prstGeom prst="wedgeRoundRectCallout">
            <a:avLst>
              <a:gd name="adj1" fmla="val -40342"/>
              <a:gd name="adj2" fmla="val 400181"/>
              <a:gd name="adj3" fmla="val 16667"/>
            </a:avLst>
          </a:prstGeom>
          <a:solidFill>
            <a:srgbClr val="5BFF21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 smtClean="0"/>
              <a:t>Разницу пояснить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89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6322" name="Прямоугольник 10"/>
          <p:cNvSpPr>
            <a:spLocks noChangeArrowheads="1"/>
          </p:cNvSpPr>
          <p:nvPr/>
        </p:nvSpPr>
        <p:spPr bwMode="auto">
          <a:xfrm>
            <a:off x="685800" y="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Транфузионная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</a:p>
        </p:txBody>
      </p:sp>
      <p:graphicFrame>
        <p:nvGraphicFramePr>
          <p:cNvPr id="6049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21728"/>
              </p:ext>
            </p:extLst>
          </p:nvPr>
        </p:nvGraphicFramePr>
        <p:xfrm>
          <a:off x="152400" y="914400"/>
          <a:ext cx="8775700" cy="3625778"/>
        </p:xfrm>
        <a:graphic>
          <a:graphicData uri="http://schemas.openxmlformats.org/drawingml/2006/table">
            <a:tbl>
              <a:tblPr/>
              <a:tblGrid>
                <a:gridCol w="1993900"/>
                <a:gridCol w="533400"/>
                <a:gridCol w="1249680"/>
                <a:gridCol w="1249680"/>
                <a:gridCol w="1049124"/>
                <a:gridCol w="1450236"/>
                <a:gridCol w="1249680"/>
              </a:tblGrid>
              <a:tr h="1536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Транфузионные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стро-ки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пациентов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(из гр. 3): число пациентов, которым выполнена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аутогемо-трансфузия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переливаний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Перелито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трансфузионных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посттранс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фузионных осложнений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Консервированная кровь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Эритроцитсодержащие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Плазма всех видов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Концентрат тромбоцитов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Аутогемотрансфузии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90" name="Rectangle 349"/>
          <p:cNvSpPr>
            <a:spLocks noChangeArrowheads="1"/>
          </p:cNvSpPr>
          <p:nvPr/>
        </p:nvSpPr>
        <p:spPr bwMode="auto">
          <a:xfrm>
            <a:off x="1403648" y="4540178"/>
            <a:ext cx="7272808" cy="2317822"/>
          </a:xfrm>
          <a:prstGeom prst="rect">
            <a:avLst/>
          </a:prstGeom>
          <a:solidFill>
            <a:srgbClr val="C4BD99">
              <a:alpha val="80000"/>
            </a:srgbClr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CC0000"/>
                </a:solidFill>
                <a:latin typeface="Times New Roman" pitchFamily="18" charset="0"/>
              </a:rPr>
              <a:t>ВАЖНО!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ОБЪЕМ ТРАНСФУЗИОННЫХ СРЕДСТВ УКАЗЫВАЕТСЯ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ЛИТРАХ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НЕ ПУТАТЬ С ДОЗАМИ</a:t>
            </a:r>
          </a:p>
          <a:p>
            <a:pPr algn="ctr">
              <a:lnSpc>
                <a:spcPts val="216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latin typeface="Times New Roman" pitchFamily="18" charset="0"/>
              </a:rPr>
              <a:t>Обратить внимание на </a:t>
            </a:r>
            <a:r>
              <a:rPr lang="ru-RU" altLang="ru-RU" sz="1800" b="1" dirty="0" smtClean="0">
                <a:latin typeface="Times New Roman" pitchFamily="18" charset="0"/>
              </a:rPr>
              <a:t>показатели  -  </a:t>
            </a:r>
            <a:endParaRPr lang="ru-RU" altLang="ru-RU" sz="1800" b="1" dirty="0">
              <a:latin typeface="Times New Roman" pitchFamily="18" charset="0"/>
            </a:endParaRPr>
          </a:p>
          <a:p>
            <a:pPr algn="ctr">
              <a:lnSpc>
                <a:spcPts val="216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</a:rPr>
              <a:t>объем </a:t>
            </a:r>
            <a:r>
              <a:rPr lang="ru-RU" altLang="ru-RU" sz="1800" b="1" dirty="0">
                <a:latin typeface="Times New Roman" pitchFamily="18" charset="0"/>
              </a:rPr>
              <a:t>на одно переливание и на одного </a:t>
            </a:r>
            <a:r>
              <a:rPr lang="ru-RU" altLang="ru-RU" sz="1800" b="1" dirty="0" smtClean="0">
                <a:latin typeface="Times New Roman" pitchFamily="18" charset="0"/>
              </a:rPr>
              <a:t>пациента,</a:t>
            </a:r>
          </a:p>
          <a:p>
            <a:pPr algn="ctr">
              <a:lnSpc>
                <a:spcPts val="216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</a:rPr>
              <a:t> а </a:t>
            </a:r>
            <a:r>
              <a:rPr lang="ru-RU" altLang="ru-RU" sz="1800" b="1" dirty="0">
                <a:latin typeface="Times New Roman" pitchFamily="18" charset="0"/>
              </a:rPr>
              <a:t>также число переливаний на одного пациента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98664" y="61509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3200 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381000" y="17526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</a:rPr>
              <a:t>   РАЗДЕЛ </a:t>
            </a:r>
            <a:r>
              <a:rPr lang="en-US" altLang="ru-RU" sz="2800" b="1">
                <a:latin typeface="Times New Roman" pitchFamily="18" charset="0"/>
              </a:rPr>
              <a:t>V</a:t>
            </a:r>
            <a:r>
              <a:rPr lang="ru-RU" altLang="ru-RU" sz="2800" b="1">
                <a:latin typeface="Times New Roman" pitchFamily="18" charset="0"/>
              </a:rPr>
              <a:t>. РАБОТА</a:t>
            </a:r>
            <a:r>
              <a:rPr lang="en-US" altLang="ru-RU" sz="2800" b="1">
                <a:latin typeface="Times New Roman" pitchFamily="18" charset="0"/>
              </a:rPr>
              <a:t/>
            </a:r>
            <a:br>
              <a:rPr lang="en-US" altLang="ru-RU" sz="2800" b="1">
                <a:latin typeface="Times New Roman" pitchFamily="18" charset="0"/>
              </a:rPr>
            </a:br>
            <a:r>
              <a:rPr lang="en-US" altLang="ru-RU" sz="2800" b="1">
                <a:latin typeface="Times New Roman" pitchFamily="18" charset="0"/>
              </a:rPr>
              <a:t>                      </a:t>
            </a:r>
            <a:r>
              <a:rPr lang="ru-RU" altLang="ru-RU" sz="2800" b="1">
                <a:latin typeface="Times New Roman" pitchFamily="18" charset="0"/>
              </a:rPr>
              <a:t> ЛЕЧЕБНО-ВСПОМОГАТЕЛЬНЫХ</a:t>
            </a:r>
            <a:r>
              <a:rPr lang="en-US" altLang="ru-RU" sz="2800" b="1">
                <a:latin typeface="Times New Roman" pitchFamily="18" charset="0"/>
              </a:rPr>
              <a:t/>
            </a:r>
            <a:br>
              <a:rPr lang="en-US" altLang="ru-RU" sz="2800" b="1">
                <a:latin typeface="Times New Roman" pitchFamily="18" charset="0"/>
              </a:rPr>
            </a:br>
            <a:r>
              <a:rPr lang="en-US" altLang="ru-RU" sz="2800" b="1">
                <a:latin typeface="Times New Roman" pitchFamily="18" charset="0"/>
              </a:rPr>
              <a:t>                      </a:t>
            </a:r>
            <a:r>
              <a:rPr lang="ru-RU" altLang="ru-RU" sz="2800" b="1">
                <a:latin typeface="Times New Roman" pitchFamily="18" charset="0"/>
              </a:rPr>
              <a:t> ОТДЕЛЕНИЙ (КАБИНЕТОВ)</a:t>
            </a:r>
            <a:r>
              <a:rPr lang="en-US" altLang="ru-RU" sz="2800" b="1">
                <a:latin typeface="Times New Roman" pitchFamily="18" charset="0"/>
              </a:rPr>
              <a:t/>
            </a:r>
            <a:br>
              <a:rPr lang="en-US" altLang="ru-RU" sz="2800" b="1">
                <a:latin typeface="Times New Roman" pitchFamily="18" charset="0"/>
              </a:rPr>
            </a:br>
            <a:endParaRPr lang="ru-RU" altLang="ru-RU" sz="2800" b="1"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665" y="460375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4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01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2" name="Rectangle 605"/>
          <p:cNvSpPr>
            <a:spLocks noChangeArrowheads="1"/>
          </p:cNvSpPr>
          <p:nvPr/>
        </p:nvSpPr>
        <p:spPr bwMode="auto">
          <a:xfrm>
            <a:off x="347665" y="117475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Деятельность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радиотерапевтического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отделения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(кабинета лучевой терапии)</a:t>
            </a:r>
          </a:p>
        </p:txBody>
      </p:sp>
      <p:graphicFrame>
        <p:nvGraphicFramePr>
          <p:cNvPr id="54303" name="Group 20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19449"/>
              </p:ext>
            </p:extLst>
          </p:nvPr>
        </p:nvGraphicFramePr>
        <p:xfrm>
          <a:off x="76200" y="990601"/>
          <a:ext cx="8839200" cy="5792793"/>
        </p:xfrm>
        <a:graphic>
          <a:graphicData uri="http://schemas.openxmlformats.org/drawingml/2006/table">
            <a:tbl>
              <a:tblPr/>
              <a:tblGrid>
                <a:gridCol w="4800600"/>
                <a:gridCol w="685800"/>
                <a:gridCol w="838200"/>
                <a:gridCol w="2514600"/>
              </a:tblGrid>
              <a:tr h="553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 подразделениях, оказывающих медицинскую помощь в амбулаторных условиях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59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пациентов, закончивших: лучевую терапию (самостоятельную и в комбинации с другими  методами  лечения) 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  самостоятельную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химиотерапией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и химиотерапией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дистанционную лучевую терапию всего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конвенциональную лучевую терапию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на гамма терапевтических аппаратах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конформную лучевую терапию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контактную лучевую терапию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внутриполостную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сочетанную (дистанционную с внутриполостным облучением)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интраоперационную лучевую терапию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адронную лучевую терапию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лучевую терапию с применением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радиомодификаторов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радиопротекторов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480" name="Rectangle 453"/>
          <p:cNvSpPr txBox="1">
            <a:spLocks noChangeArrowheads="1"/>
          </p:cNvSpPr>
          <p:nvPr/>
        </p:nvSpPr>
        <p:spPr bwMode="auto">
          <a:xfrm>
            <a:off x="5715000" y="1828800"/>
            <a:ext cx="30480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1 должна быть равна сумме строк 1.1+1.2+1.3+1.4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8481" name="Rectangle 453"/>
          <p:cNvSpPr txBox="1">
            <a:spLocks noChangeArrowheads="1"/>
          </p:cNvSpPr>
          <p:nvPr/>
        </p:nvSpPr>
        <p:spPr bwMode="auto">
          <a:xfrm>
            <a:off x="5715000" y="2616200"/>
            <a:ext cx="30480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1 должна быть равна сумме строк 2+3+4+5+6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8482" name="Rectangle 453"/>
          <p:cNvSpPr txBox="1">
            <a:spLocks noChangeArrowheads="1"/>
          </p:cNvSpPr>
          <p:nvPr/>
        </p:nvSpPr>
        <p:spPr bwMode="auto">
          <a:xfrm>
            <a:off x="5702300" y="3429000"/>
            <a:ext cx="30480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2 должна быть равна сумме строк 2.1+2.2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8483" name="Rectangle 453"/>
          <p:cNvSpPr txBox="1">
            <a:spLocks noChangeArrowheads="1"/>
          </p:cNvSpPr>
          <p:nvPr/>
        </p:nvSpPr>
        <p:spPr bwMode="auto">
          <a:xfrm>
            <a:off x="5715000" y="4216400"/>
            <a:ext cx="30480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2.1 должна быть равна сумме строк 2.1.1+2.1.2+2.1.3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8484" name="Rectangle 453"/>
          <p:cNvSpPr txBox="1">
            <a:spLocks noChangeArrowheads="1"/>
          </p:cNvSpPr>
          <p:nvPr/>
        </p:nvSpPr>
        <p:spPr bwMode="auto">
          <a:xfrm>
            <a:off x="5702300" y="5130800"/>
            <a:ext cx="30480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приведенные выше условия не выполняются, то необходимо пояснение</a:t>
            </a:r>
            <a:endParaRPr lang="ru-RU" alt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8485" name="Rectangle 453"/>
          <p:cNvSpPr txBox="1">
            <a:spLocks noChangeArrowheads="1"/>
          </p:cNvSpPr>
          <p:nvPr/>
        </p:nvSpPr>
        <p:spPr bwMode="auto">
          <a:xfrm>
            <a:off x="4495800" y="5943600"/>
            <a:ext cx="4254500" cy="762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Строки со 2 по 6 должны быть согласованы с данными по аппаратам лучевой терапии (табл. 5118)</a:t>
            </a:r>
            <a:endParaRPr lang="ru-RU" alt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090" y="503239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4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01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6" name="Rectangle 605"/>
          <p:cNvSpPr>
            <a:spLocks noChangeArrowheads="1"/>
          </p:cNvSpPr>
          <p:nvPr/>
        </p:nvSpPr>
        <p:spPr bwMode="auto">
          <a:xfrm>
            <a:off x="242890" y="112714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Деятельность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радиотерапевтического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отделения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(кабинета лучевой терапии)</a:t>
            </a:r>
          </a:p>
        </p:txBody>
      </p:sp>
      <p:graphicFrame>
        <p:nvGraphicFramePr>
          <p:cNvPr id="54303" name="Group 20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31742"/>
              </p:ext>
            </p:extLst>
          </p:nvPr>
        </p:nvGraphicFramePr>
        <p:xfrm>
          <a:off x="76200" y="990601"/>
          <a:ext cx="8839200" cy="5792793"/>
        </p:xfrm>
        <a:graphic>
          <a:graphicData uri="http://schemas.openxmlformats.org/drawingml/2006/table">
            <a:tbl>
              <a:tblPr/>
              <a:tblGrid>
                <a:gridCol w="4800600"/>
                <a:gridCol w="685800"/>
                <a:gridCol w="838200"/>
                <a:gridCol w="2514600"/>
              </a:tblGrid>
              <a:tr h="553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 подразделениях, оказывающих медицинскую помощь в амбулаторных условиях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59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пациентов, закончивших: лучевую терапию (самостоятельную и в комбинации с другими  методами  лечения) всего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  самостоятельную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химиотерапией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хирургическим лечением и химиотерапией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дистанционную лучевую терапию всего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конвенциональную лучевую терапию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на гамма терапевтических аппаратах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из них: конформную лучевую терапию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6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контактную лучевую терапию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внутриполостную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44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сочетанную (дистанционную с внутриполостным облучением)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интраоперационную лучевую терапию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7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адронную лучевую терапию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лучевую терапию с применением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радиомодификаторов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радиопротекторов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504" name="Rectangle 453"/>
          <p:cNvSpPr txBox="1">
            <a:spLocks noChangeArrowheads="1"/>
          </p:cNvSpPr>
          <p:nvPr/>
        </p:nvSpPr>
        <p:spPr bwMode="auto">
          <a:xfrm>
            <a:off x="4038600" y="2667000"/>
            <a:ext cx="4648200" cy="29718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В строке 7 отражаются сведения о числе пациентов, получивших комплексное лечение лучевую терапию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+ ГБО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+ гипертермия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+ электронакцепторные соединения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+ цитостатики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+ магнитотерапия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90033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строка 7 </a:t>
            </a:r>
            <a:r>
              <a:rPr lang="en-US" altLang="ru-RU" sz="1600" b="1">
                <a:solidFill>
                  <a:srgbClr val="990033"/>
                </a:solidFill>
                <a:latin typeface="Arial" charset="0"/>
              </a:rPr>
              <a:t>&lt;= c</a:t>
            </a:r>
            <a:r>
              <a:rPr lang="ru-RU" altLang="ru-RU" sz="1600" b="1">
                <a:solidFill>
                  <a:srgbClr val="990033"/>
                </a:solidFill>
                <a:latin typeface="Arial" charset="0"/>
              </a:rPr>
              <a:t>трока 1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19050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itchFamily="18" charset="0"/>
              </a:rPr>
              <a:t>   РАЗДЕЛ </a:t>
            </a:r>
            <a:r>
              <a:rPr lang="en-US" altLang="ru-RU" sz="2800" b="1" dirty="0">
                <a:latin typeface="Times New Roman" pitchFamily="18" charset="0"/>
              </a:rPr>
              <a:t>VI</a:t>
            </a:r>
            <a:r>
              <a:rPr lang="ru-RU" altLang="ru-RU" sz="2800" b="1" dirty="0">
                <a:latin typeface="Times New Roman" pitchFamily="18" charset="0"/>
              </a:rPr>
              <a:t>. РАБОТА</a:t>
            </a:r>
            <a:r>
              <a:rPr lang="en-US" altLang="ru-RU" sz="2800" b="1" dirty="0">
                <a:latin typeface="Times New Roman" pitchFamily="18" charset="0"/>
              </a:rPr>
              <a:t/>
            </a:r>
            <a:br>
              <a:rPr lang="en-US" altLang="ru-RU" sz="2800" b="1" dirty="0">
                <a:latin typeface="Times New Roman" pitchFamily="18" charset="0"/>
              </a:rPr>
            </a:br>
            <a:r>
              <a:rPr lang="en-US" altLang="ru-RU" sz="2800" b="1" dirty="0">
                <a:latin typeface="Times New Roman" pitchFamily="18" charset="0"/>
              </a:rPr>
              <a:t>                      </a:t>
            </a:r>
            <a:r>
              <a:rPr lang="ru-RU" altLang="ru-RU" sz="2800" b="1" dirty="0">
                <a:latin typeface="Times New Roman" pitchFamily="18" charset="0"/>
              </a:rPr>
              <a:t> ДИАГНОСТИЧЕСКИХ</a:t>
            </a:r>
            <a:r>
              <a:rPr lang="en-US" altLang="ru-RU" sz="2800" b="1" dirty="0">
                <a:latin typeface="Times New Roman" pitchFamily="18" charset="0"/>
              </a:rPr>
              <a:t/>
            </a:r>
            <a:br>
              <a:rPr lang="en-US" altLang="ru-RU" sz="2800" b="1" dirty="0">
                <a:latin typeface="Times New Roman" pitchFamily="18" charset="0"/>
              </a:rPr>
            </a:br>
            <a:r>
              <a:rPr lang="en-US" altLang="ru-RU" sz="2800" b="1" dirty="0">
                <a:latin typeface="Times New Roman" pitchFamily="18" charset="0"/>
              </a:rPr>
              <a:t>                      </a:t>
            </a:r>
            <a:r>
              <a:rPr lang="ru-RU" altLang="ru-RU" sz="2800" b="1" dirty="0">
                <a:latin typeface="Times New Roman" pitchFamily="18" charset="0"/>
              </a:rPr>
              <a:t> ОТДЕЛЕНИЙ (КАБИНЕТОВ)</a:t>
            </a:r>
            <a:r>
              <a:rPr lang="en-US" altLang="ru-RU" sz="2800" b="1" dirty="0">
                <a:latin typeface="Times New Roman" pitchFamily="18" charset="0"/>
              </a:rPr>
              <a:t/>
            </a:r>
            <a:br>
              <a:rPr lang="en-US" altLang="ru-RU" sz="2800" b="1" dirty="0">
                <a:latin typeface="Times New Roman" pitchFamily="18" charset="0"/>
              </a:rPr>
            </a:br>
            <a:endParaRPr lang="ru-RU" alt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47686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9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Таблицы данного раздела заполняют в медицинских организациях, имеющих соответствующие диагностические службы. Включаются сведения об исследованиях, проведенных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отделениях (кабинетах)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медицинской организации</a:t>
            </a:r>
          </a:p>
          <a:p>
            <a:pPr algn="just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включаются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сведения об анализах и исследованиях,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проведенных в других организациях,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пациентам, обслуживаемым данной организацией</a:t>
            </a:r>
          </a:p>
          <a:p>
            <a:pPr algn="just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Если диагностические отделения данной организации оказывают помощь не только своим пациентам, но и пациентам, направленным другими организациями, в сведения о работе диагностического отделения включается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объем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проведенной работы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того, каким пациентам была оказана помощь</a:t>
            </a: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5" y="45244"/>
            <a:ext cx="8534400" cy="990600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При заполнении раздела 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VI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«Работа диагностических отделений (кабинетов)» ФФСН №30 следует иметь в виду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82"/>
          <p:cNvSpPr>
            <a:spLocks noChangeArrowheads="1"/>
          </p:cNvSpPr>
          <p:nvPr/>
        </p:nvSpPr>
        <p:spPr bwMode="auto">
          <a:xfrm>
            <a:off x="4362668" y="5701893"/>
            <a:ext cx="4104620" cy="518458"/>
          </a:xfrm>
          <a:prstGeom prst="wedgeRoundRectCallout">
            <a:avLst>
              <a:gd name="adj1" fmla="val -126615"/>
              <a:gd name="adj2" fmla="val 17460"/>
              <a:gd name="adj3" fmla="val 16667"/>
            </a:avLst>
          </a:prstGeom>
          <a:solidFill>
            <a:srgbClr val="5BFF21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503239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8" name="Rectangle 605"/>
          <p:cNvSpPr>
            <a:spLocks noChangeArrowheads="1"/>
          </p:cNvSpPr>
          <p:nvPr/>
        </p:nvSpPr>
        <p:spPr bwMode="auto">
          <a:xfrm>
            <a:off x="295277" y="117475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1.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Рентгенодиагностические исследования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(без профилактических исследований)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488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6760"/>
              </p:ext>
            </p:extLst>
          </p:nvPr>
        </p:nvGraphicFramePr>
        <p:xfrm>
          <a:off x="131477" y="919476"/>
          <a:ext cx="8839200" cy="5300876"/>
        </p:xfrm>
        <a:graphic>
          <a:graphicData uri="http://schemas.openxmlformats.org/drawingml/2006/table">
            <a:tbl>
              <a:tblPr/>
              <a:tblGrid>
                <a:gridCol w="2946400"/>
                <a:gridCol w="492125"/>
                <a:gridCol w="371475"/>
                <a:gridCol w="773113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61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(стр.01,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7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*с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любым видом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контрастного вещества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 ангиографий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2400" y="3352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25" name="Rectangle 453"/>
          <p:cNvSpPr>
            <a:spLocks noChangeArrowheads="1"/>
          </p:cNvSpPr>
          <p:nvPr/>
        </p:nvSpPr>
        <p:spPr bwMode="auto">
          <a:xfrm>
            <a:off x="3669392" y="2478494"/>
            <a:ext cx="5257800" cy="1295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Включаются рентгенологические диагностические исследования за исключением: профилактических (таб. 5114), интервенционных (таб. 5111) и компьютерно-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томографических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исследований (таб. 5113)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67826" name="Rectangle 453"/>
          <p:cNvSpPr txBox="1">
            <a:spLocks noChangeArrowheads="1"/>
          </p:cNvSpPr>
          <p:nvPr/>
        </p:nvSpPr>
        <p:spPr bwMode="auto">
          <a:xfrm>
            <a:off x="3669392" y="3861048"/>
            <a:ext cx="5181600" cy="533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Строка 1 должна быть равна сумме строк 1.1+1.2+1.3+1.4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67827" name="Rectangle 453"/>
          <p:cNvSpPr txBox="1">
            <a:spLocks noChangeArrowheads="1"/>
          </p:cNvSpPr>
          <p:nvPr/>
        </p:nvSpPr>
        <p:spPr bwMode="auto">
          <a:xfrm>
            <a:off x="3682712" y="4552325"/>
            <a:ext cx="5257800" cy="914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Графа 3 больше суммы граф 11+12 за счет исследований, выполненных пациентам, получавшим медицинскую помощь в стационарных условиях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AutoShape 182"/>
          <p:cNvSpPr>
            <a:spLocks noChangeArrowheads="1"/>
          </p:cNvSpPr>
          <p:nvPr/>
        </p:nvSpPr>
        <p:spPr bwMode="auto">
          <a:xfrm>
            <a:off x="4355812" y="5701893"/>
            <a:ext cx="4104620" cy="518458"/>
          </a:xfrm>
          <a:prstGeom prst="wedgeRoundRectCallout">
            <a:avLst>
              <a:gd name="adj1" fmla="val 24128"/>
              <a:gd name="adj2" fmla="val -758565"/>
              <a:gd name="adj3" fmla="val 16667"/>
            </a:avLst>
          </a:prstGeom>
          <a:solidFill>
            <a:srgbClr val="5BFF21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 smtClean="0"/>
              <a:t>С любым типом контрастного вещества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41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8610" name="Rectangle 605"/>
          <p:cNvSpPr>
            <a:spLocks noChangeArrowheads="1"/>
          </p:cNvSpPr>
          <p:nvPr/>
        </p:nvSpPr>
        <p:spPr bwMode="auto">
          <a:xfrm>
            <a:off x="228600" y="104014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Рентгенодиагностические исследования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(без профилактических исследований)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508" y="533719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73711"/>
              </p:ext>
            </p:extLst>
          </p:nvPr>
        </p:nvGraphicFramePr>
        <p:xfrm>
          <a:off x="152400" y="1219201"/>
          <a:ext cx="8839200" cy="5507574"/>
        </p:xfrm>
        <a:graphic>
          <a:graphicData uri="http://schemas.openxmlformats.org/drawingml/2006/table">
            <a:tbl>
              <a:tblPr/>
              <a:tblGrid>
                <a:gridCol w="3051448"/>
                <a:gridCol w="387077"/>
                <a:gridCol w="371475"/>
                <a:gridCol w="773113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6204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(стр.01, гр.3) проведено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106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позвоночника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без ангиографий, с  любым видом контрастного вещества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343402" y="3124200"/>
            <a:ext cx="3884613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err="1"/>
              <a:t>Стр</a:t>
            </a:r>
            <a:r>
              <a:rPr lang="ru-RU" sz="1600" b="1" dirty="0"/>
              <a:t> 1.2</a:t>
            </a:r>
            <a:r>
              <a:rPr lang="en-US" sz="1600" b="1" dirty="0"/>
              <a:t>&gt;</a:t>
            </a:r>
            <a:r>
              <a:rPr lang="ru-RU" sz="1600" b="1" dirty="0"/>
              <a:t>=</a:t>
            </a:r>
            <a:r>
              <a:rPr lang="en-US" sz="1600" b="1" dirty="0"/>
              <a:t> </a:t>
            </a:r>
            <a:r>
              <a:rPr lang="ru-RU" sz="1600" b="1" dirty="0" err="1"/>
              <a:t>стр</a:t>
            </a:r>
            <a:r>
              <a:rPr lang="ru-RU" sz="1600" b="1" dirty="0"/>
              <a:t> 1.2.1 + </a:t>
            </a:r>
            <a:r>
              <a:rPr lang="ru-RU" sz="1600" b="1" dirty="0" err="1"/>
              <a:t>стр</a:t>
            </a:r>
            <a:r>
              <a:rPr lang="ru-RU" sz="1600" b="1" dirty="0"/>
              <a:t> 1.2.2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4343402" y="3733800"/>
            <a:ext cx="3884613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err="1"/>
              <a:t>Стр</a:t>
            </a:r>
            <a:r>
              <a:rPr lang="ru-RU" sz="1600" b="1" dirty="0"/>
              <a:t> 1.3</a:t>
            </a:r>
            <a:r>
              <a:rPr lang="en-US" sz="1600" b="1" dirty="0"/>
              <a:t>&gt; </a:t>
            </a:r>
            <a:r>
              <a:rPr lang="ru-RU" sz="1600" b="1" dirty="0" err="1"/>
              <a:t>стр</a:t>
            </a:r>
            <a:r>
              <a:rPr lang="ru-RU" sz="1600" b="1" dirty="0"/>
              <a:t> 1.3.1 + </a:t>
            </a:r>
            <a:r>
              <a:rPr lang="ru-RU" sz="1600" b="1" dirty="0" err="1"/>
              <a:t>стр</a:t>
            </a:r>
            <a:r>
              <a:rPr lang="ru-RU" sz="1600" b="1" dirty="0"/>
              <a:t> 1.3.2</a:t>
            </a: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343402" y="4419600"/>
            <a:ext cx="3884613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err="1"/>
              <a:t>Стр</a:t>
            </a:r>
            <a:r>
              <a:rPr lang="ru-RU" sz="1600" b="1" dirty="0"/>
              <a:t> 1.4</a:t>
            </a:r>
            <a:r>
              <a:rPr lang="en-US" sz="1600" b="1" dirty="0"/>
              <a:t>&gt;</a:t>
            </a:r>
            <a:r>
              <a:rPr lang="ru-RU" sz="1600" b="1" dirty="0"/>
              <a:t>=</a:t>
            </a:r>
            <a:r>
              <a:rPr lang="en-US" sz="1600" b="1" dirty="0"/>
              <a:t> </a:t>
            </a:r>
            <a:r>
              <a:rPr lang="ru-RU" sz="1600" b="1" dirty="0" err="1"/>
              <a:t>стр</a:t>
            </a:r>
            <a:r>
              <a:rPr lang="ru-RU" sz="1600" b="1" dirty="0"/>
              <a:t> 1.4.1 + </a:t>
            </a:r>
            <a:r>
              <a:rPr lang="ru-RU" sz="1600" b="1" dirty="0" err="1"/>
              <a:t>стр</a:t>
            </a:r>
            <a:r>
              <a:rPr lang="ru-RU" sz="1600" b="1" dirty="0"/>
              <a:t> 1.4.2 + </a:t>
            </a:r>
            <a:r>
              <a:rPr lang="ru-RU" sz="1600" b="1" dirty="0" err="1"/>
              <a:t>стр</a:t>
            </a:r>
            <a:r>
              <a:rPr lang="ru-RU" sz="1600" b="1" dirty="0"/>
              <a:t> 1.4.3</a:t>
            </a: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352800" y="5105400"/>
            <a:ext cx="56388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600" b="1" dirty="0" smtClean="0"/>
              <a:t>Таблица заполняется на основании учетных форм №050/у и №039-5/у, утвержденных Приказом №1030  от 04.10.1980</a:t>
            </a:r>
            <a:endParaRPr lang="ru-RU" sz="16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29200" y="117475"/>
            <a:ext cx="4114800" cy="2520950"/>
          </a:xfrm>
          <a:prstGeom prst="wedgeRoundRectCallout">
            <a:avLst>
              <a:gd name="adj1" fmla="val -133910"/>
              <a:gd name="adj2" fmla="val 71544"/>
              <a:gd name="adj3" fmla="val 16667"/>
            </a:avLst>
          </a:prstGeom>
          <a:solidFill>
            <a:srgbClr val="5BFF21">
              <a:alpha val="8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ВНИМАНИЕ!!!!!</a:t>
            </a:r>
          </a:p>
          <a:p>
            <a:pPr algn="ctr">
              <a:defRPr/>
            </a:pPr>
            <a:r>
              <a:rPr lang="ru-RU" sz="1600" b="1" dirty="0"/>
              <a:t>Без контрастирования рентгенографии брюшной полости делают </a:t>
            </a:r>
            <a:r>
              <a:rPr lang="ru-RU" sz="1600" b="1" dirty="0" smtClean="0"/>
              <a:t>при подозрении</a:t>
            </a:r>
            <a:endParaRPr lang="ru-RU" sz="1600" b="1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кишечную непроходимость;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перфорацию полого органа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наличие инородного тела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Rectangle 167"/>
          <p:cNvSpPr>
            <a:spLocks noGrp="1" noChangeArrowheads="1"/>
          </p:cNvSpPr>
          <p:nvPr>
            <p:ph type="title"/>
          </p:nvPr>
        </p:nvSpPr>
        <p:spPr>
          <a:xfrm>
            <a:off x="263813" y="35356"/>
            <a:ext cx="4953000" cy="457200"/>
          </a:xfrm>
        </p:spPr>
        <p:txBody>
          <a:bodyPr/>
          <a:lstStyle/>
          <a:p>
            <a:pPr eaLnBrk="1" hangingPunct="1"/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. Кабинеты, отделения, подразделения</a:t>
            </a:r>
          </a:p>
        </p:txBody>
      </p:sp>
      <p:sp>
        <p:nvSpPr>
          <p:cNvPr id="12" name="Rectangle 171"/>
          <p:cNvSpPr>
            <a:spLocks noChangeArrowheads="1"/>
          </p:cNvSpPr>
          <p:nvPr/>
        </p:nvSpPr>
        <p:spPr bwMode="auto">
          <a:xfrm>
            <a:off x="242890" y="459401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Таблица 1001</a:t>
            </a:r>
          </a:p>
        </p:txBody>
      </p:sp>
      <p:graphicFrame>
        <p:nvGraphicFramePr>
          <p:cNvPr id="13" name="Group 1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43847"/>
              </p:ext>
            </p:extLst>
          </p:nvPr>
        </p:nvGraphicFramePr>
        <p:xfrm>
          <a:off x="325895" y="893765"/>
          <a:ext cx="8382000" cy="1255628"/>
        </p:xfrm>
        <a:graphic>
          <a:graphicData uri="http://schemas.openxmlformats.org/drawingml/2006/table">
            <a:tbl>
              <a:tblPr/>
              <a:tblGrid>
                <a:gridCol w="2301889"/>
                <a:gridCol w="792088"/>
                <a:gridCol w="2232248"/>
                <a:gridCol w="1974688"/>
                <a:gridCol w="1081087"/>
              </a:tblGrid>
              <a:tr h="74973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отделов,  отделений, кабинетов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подразделений,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отделов, отделений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AutoShape 182"/>
          <p:cNvSpPr>
            <a:spLocks noChangeArrowheads="1"/>
          </p:cNvSpPr>
          <p:nvPr/>
        </p:nvSpPr>
        <p:spPr bwMode="auto">
          <a:xfrm>
            <a:off x="66429" y="2046447"/>
            <a:ext cx="2979440" cy="3110744"/>
          </a:xfrm>
          <a:prstGeom prst="wedgeRoundRectCallout">
            <a:avLst>
              <a:gd name="adj1" fmla="val 97039"/>
              <a:gd name="adj2" fmla="val -69483"/>
              <a:gd name="adj3" fmla="val 16667"/>
            </a:avLst>
          </a:prstGeom>
          <a:solidFill>
            <a:schemeClr val="bg2">
              <a:lumMod val="75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/>
              <a:t>Медицинская организация, являющаяся юридическим лицом, и, имеющая подразделение, проставляет в соответствующей ему </a:t>
            </a:r>
            <a:r>
              <a:rPr lang="ru-RU" sz="1400" b="1" dirty="0">
                <a:solidFill>
                  <a:srgbClr val="FF0000"/>
                </a:solidFill>
              </a:rPr>
              <a:t>строке цифру 1.</a:t>
            </a:r>
            <a:r>
              <a:rPr lang="ru-RU" sz="1400" b="1" dirty="0"/>
              <a:t> </a:t>
            </a:r>
          </a:p>
          <a:p>
            <a:pPr algn="ctr">
              <a:defRPr/>
            </a:pPr>
            <a:endParaRPr lang="ru-RU" sz="400" b="1" dirty="0"/>
          </a:p>
          <a:p>
            <a:pPr algn="ctr">
              <a:defRPr/>
            </a:pPr>
            <a:r>
              <a:rPr lang="ru-RU" sz="1400" b="1" dirty="0"/>
              <a:t>Структурные подразделения (филиалы) данную графу </a:t>
            </a:r>
            <a:r>
              <a:rPr lang="ru-RU" sz="1400" b="1" dirty="0">
                <a:solidFill>
                  <a:srgbClr val="FF0000"/>
                </a:solidFill>
              </a:rPr>
              <a:t>не заполняют</a:t>
            </a:r>
          </a:p>
        </p:txBody>
      </p:sp>
      <p:sp>
        <p:nvSpPr>
          <p:cNvPr id="17" name="AutoShape 190"/>
          <p:cNvSpPr>
            <a:spLocks noChangeArrowheads="1"/>
          </p:cNvSpPr>
          <p:nvPr/>
        </p:nvSpPr>
        <p:spPr bwMode="auto">
          <a:xfrm>
            <a:off x="3602990" y="2046448"/>
            <a:ext cx="3489289" cy="3110744"/>
          </a:xfrm>
          <a:prstGeom prst="wedgeRoundRectCallout">
            <a:avLst>
              <a:gd name="adj1" fmla="val 33559"/>
              <a:gd name="adj2" fmla="val -62324"/>
              <a:gd name="adj3" fmla="val 16667"/>
            </a:avLst>
          </a:prstGeom>
          <a:solidFill>
            <a:schemeClr val="bg2">
              <a:lumMod val="75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/>
              <a:t>Указывается количество подразделений (</a:t>
            </a:r>
            <a:r>
              <a:rPr lang="ru-RU" sz="1400" b="1" dirty="0" smtClean="0"/>
              <a:t>отделов, отделений)</a:t>
            </a:r>
          </a:p>
          <a:p>
            <a:pPr algn="ctr">
              <a:defRPr/>
            </a:pPr>
            <a:r>
              <a:rPr lang="ru-RU" sz="1400" b="1" dirty="0" smtClean="0"/>
              <a:t>в </a:t>
            </a:r>
            <a:r>
              <a:rPr lang="ru-RU" sz="1400" b="1" dirty="0"/>
              <a:t>случае, когда имеется:</a:t>
            </a:r>
          </a:p>
          <a:p>
            <a:pPr algn="ctr">
              <a:defRPr/>
            </a:pPr>
            <a:endParaRPr lang="ru-RU" sz="700" b="1" dirty="0"/>
          </a:p>
          <a:p>
            <a:pPr algn="ctr">
              <a:buFontTx/>
              <a:buChar char="-"/>
              <a:defRPr/>
            </a:pPr>
            <a:r>
              <a:rPr lang="ru-RU" sz="1400" b="1" dirty="0"/>
              <a:t>выделенное для них помещение, </a:t>
            </a:r>
          </a:p>
          <a:p>
            <a:pPr algn="ctr">
              <a:defRPr/>
            </a:pPr>
            <a:r>
              <a:rPr lang="ru-RU" sz="1400" b="1" dirty="0"/>
              <a:t>-аппаратура и оборудование, </a:t>
            </a:r>
          </a:p>
          <a:p>
            <a:pPr algn="ctr">
              <a:defRPr/>
            </a:pPr>
            <a:r>
              <a:rPr lang="ru-RU" sz="1400" b="1" dirty="0"/>
              <a:t>-должности, соответствующих</a:t>
            </a:r>
          </a:p>
          <a:p>
            <a:pPr algn="ctr">
              <a:defRPr/>
            </a:pPr>
            <a:r>
              <a:rPr lang="ru-RU" sz="1400" b="1" dirty="0"/>
              <a:t>  медицинских работников</a:t>
            </a:r>
          </a:p>
          <a:p>
            <a:pPr algn="ctr">
              <a:defRPr/>
            </a:pPr>
            <a:endParaRPr lang="ru-RU" sz="600" b="1" dirty="0"/>
          </a:p>
          <a:p>
            <a:pPr algn="ctr">
              <a:defRPr/>
            </a:pPr>
            <a:r>
              <a:rPr lang="ru-RU" sz="1400" b="1" dirty="0"/>
              <a:t>в соответствии с положением и приказами об организации     </a:t>
            </a:r>
          </a:p>
        </p:txBody>
      </p:sp>
      <p:sp>
        <p:nvSpPr>
          <p:cNvPr id="18" name="AutoShape 191"/>
          <p:cNvSpPr>
            <a:spLocks noChangeArrowheads="1"/>
          </p:cNvSpPr>
          <p:nvPr/>
        </p:nvSpPr>
        <p:spPr bwMode="auto">
          <a:xfrm>
            <a:off x="7245982" y="2176060"/>
            <a:ext cx="1898019" cy="2981130"/>
          </a:xfrm>
          <a:prstGeom prst="wedgeRoundRectCallout">
            <a:avLst>
              <a:gd name="adj1" fmla="val 4100"/>
              <a:gd name="adj2" fmla="val -68356"/>
              <a:gd name="adj3" fmla="val 16667"/>
            </a:avLst>
          </a:prstGeom>
          <a:solidFill>
            <a:schemeClr val="bg2">
              <a:lumMod val="75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/>
              <a:t>Указывается число структурных единиц –</a:t>
            </a:r>
          </a:p>
          <a:p>
            <a:pPr algn="ctr">
              <a:defRPr/>
            </a:pPr>
            <a:r>
              <a:rPr lang="ru-RU" sz="1400" b="1" dirty="0"/>
              <a:t>кабинетов,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НЕ</a:t>
            </a:r>
            <a:r>
              <a:rPr lang="ru-RU" sz="1400" b="1" dirty="0"/>
              <a:t> объединенных в подразделения, отделы или отделения</a:t>
            </a:r>
          </a:p>
        </p:txBody>
      </p:sp>
      <p:sp>
        <p:nvSpPr>
          <p:cNvPr id="20" name="Rectangle 192"/>
          <p:cNvSpPr>
            <a:spLocks noChangeArrowheads="1"/>
          </p:cNvSpPr>
          <p:nvPr/>
        </p:nvSpPr>
        <p:spPr bwMode="auto">
          <a:xfrm>
            <a:off x="152400" y="54864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Если имеются подразделения, отделы или отделения, то сведения о них показываются в графе 4, при этом графа 5 не заполняется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</a:rPr>
              <a:t>Если имеются только кабинеты, </a:t>
            </a:r>
            <a:endParaRPr lang="en-US" altLang="ru-RU" sz="1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</a:rPr>
              <a:t>то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</a:rPr>
              <a:t>сведения о них показывают в графе 5 (графа 4 не заполняется)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04048" y="143989"/>
            <a:ext cx="4061899" cy="1123712"/>
          </a:xfrm>
          <a:prstGeom prst="wedgeRoundRectCallout">
            <a:avLst/>
          </a:prstGeom>
          <a:solidFill>
            <a:srgbClr val="5BFF2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 форме 30-село графа 3 может быть равна 0 при наличии значений в графах 4 и 5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40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605"/>
          <p:cNvSpPr>
            <a:spLocks noChangeArrowheads="1"/>
          </p:cNvSpPr>
          <p:nvPr/>
        </p:nvSpPr>
        <p:spPr bwMode="auto">
          <a:xfrm>
            <a:off x="228600" y="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 Рентгенодиагностические исследования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(без профилактических исследований)</a:t>
            </a: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" name="Group 248"/>
          <p:cNvGraphicFramePr>
            <a:graphicFrameLocks noGrp="1"/>
          </p:cNvGraphicFramePr>
          <p:nvPr/>
        </p:nvGraphicFramePr>
        <p:xfrm>
          <a:off x="152400" y="914400"/>
          <a:ext cx="8839200" cy="5300940"/>
        </p:xfrm>
        <a:graphic>
          <a:graphicData uri="http://schemas.openxmlformats.org/drawingml/2006/table">
            <a:tbl>
              <a:tblPr/>
              <a:tblGrid>
                <a:gridCol w="2946400"/>
                <a:gridCol w="492125"/>
                <a:gridCol w="371475"/>
                <a:gridCol w="773113"/>
                <a:gridCol w="512762"/>
                <a:gridCol w="471488"/>
                <a:gridCol w="511175"/>
                <a:gridCol w="461962"/>
                <a:gridCol w="457200"/>
                <a:gridCol w="695325"/>
                <a:gridCol w="504825"/>
                <a:gridCol w="641350"/>
              </a:tblGrid>
              <a:tr h="561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них выполнено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(стр.01, гр.3) проведено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9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Рентге-носкопий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Флюорограмм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Томо-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контра-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циф-ровых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грамм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стированием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клинике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Рентгенодиагностические  исследования -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(стр.1): органов грудной клетки</a:t>
                      </a:r>
                    </a:p>
                  </a:txBody>
                  <a:tcPr marL="110054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органов пищеварения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пищевода, желудка и тонкой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шейного и грудного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поясничного и крестцового отдела позвоночника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них: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черепа и челюстно-лицевой области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из них зубов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1.4.1.1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почек и  мочевыводящих путей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1.4.3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без ангиографий, с  любым видом контрастного вещества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3733802" y="2819400"/>
            <a:ext cx="2016125" cy="2520950"/>
          </a:xfrm>
          <a:prstGeom prst="wedgeRoundRectCallout">
            <a:avLst>
              <a:gd name="adj1" fmla="val 62305"/>
              <a:gd name="adj2" fmla="val 4516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При наличии данных в выделенных ячейках необходимо предоставлять</a:t>
            </a:r>
            <a:r>
              <a:rPr lang="en-US" sz="1600" b="1" dirty="0"/>
              <a:t> </a:t>
            </a:r>
            <a:r>
              <a:rPr lang="ru-RU" sz="1600" b="1" dirty="0"/>
              <a:t>пояснительную записку</a:t>
            </a:r>
          </a:p>
        </p:txBody>
      </p:sp>
    </p:spTree>
    <p:extLst>
      <p:ext uri="{BB962C8B-B14F-4D97-AF65-F5344CB8AC3E}">
        <p14:creationId xmlns:p14="http://schemas.microsoft.com/office/powerpoint/2010/main" val="1653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53"/>
          <p:cNvSpPr txBox="1">
            <a:spLocks noChangeArrowheads="1"/>
          </p:cNvSpPr>
          <p:nvPr/>
        </p:nvSpPr>
        <p:spPr bwMode="auto">
          <a:xfrm>
            <a:off x="457200" y="9906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Рентгенологическое исследование пациенту может состоять из просвечивания,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одной или нескольких </a:t>
            </a:r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рентгенограмм, флюорограмм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, может состоять из каждого способа в отдельности или в сочетании их друг с другом. В связи с этим, числа, показываемые в графах 4-9 по соответствующим строкам в сумме, могут превышать числа в графе 3, но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быть меньше их.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Times New Roman" pitchFamily="18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для всех видов цифровой рентгенографии одним снимком считается однократная или серийная экспозиция, выполненная  в одной проекции, независимо от формы последующего сохранения изображения (электронный носитель, мультиформатная пленка, бумажная копия и др.)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При рентгеновской компьютерной или магнитно-резонансной томографии учитывается только число исследований в соответствии с утвержденным перечнем лучевых методов исследования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28600"/>
            <a:ext cx="9036050" cy="7809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Рентгенхирургия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,</a:t>
            </a:r>
            <a:r>
              <a:rPr lang="x-none" sz="20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x-none" sz="2000" b="1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рентгеноэндоваскулярные диагностика и </a:t>
            </a:r>
            <a:r>
              <a:rPr lang="x-none" sz="20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лечение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в отделениях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рентгенхирургии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табл. 1001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стр. 108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и отделениях (кабинетах) </a:t>
            </a:r>
            <a:r>
              <a:rPr lang="ru-RU" sz="2000" b="1" dirty="0" err="1" smtClean="0">
                <a:latin typeface="Times New Roman" pitchFamily="18" charset="0"/>
                <a:ea typeface="+mn-ea"/>
                <a:cs typeface="Arial" charset="0"/>
              </a:rPr>
              <a:t>рентгенэндоваскулярной</a:t>
            </a:r>
            <a:r>
              <a:rPr lang="ru-RU" sz="2000" b="1" dirty="0" smtClean="0">
                <a:latin typeface="Times New Roman" pitchFamily="18" charset="0"/>
                <a:ea typeface="+mn-ea"/>
                <a:cs typeface="Arial" charset="0"/>
              </a:rPr>
              <a:t> диагностики и лечения </a:t>
            </a:r>
            <a:r>
              <a:rPr lang="ru-RU" sz="2000" b="1" dirty="0">
                <a:latin typeface="Times New Roman" pitchFamily="18" charset="0"/>
                <a:cs typeface="Arial" charset="0"/>
              </a:rPr>
              <a:t>табл. 1001 </a:t>
            </a:r>
            <a:r>
              <a:rPr lang="ru-RU" sz="2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+mn-ea"/>
                <a:cs typeface="Arial" charset="0"/>
              </a:rPr>
              <a:t>стр. 63</a:t>
            </a:r>
            <a:endParaRPr lang="ru-RU" sz="2000" b="1" dirty="0"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1908829"/>
              </p:ext>
            </p:extLst>
          </p:nvPr>
        </p:nvGraphicFramePr>
        <p:xfrm>
          <a:off x="381002" y="1357315"/>
          <a:ext cx="8569325" cy="5513414"/>
        </p:xfrm>
        <a:graphic>
          <a:graphicData uri="http://schemas.openxmlformats.org/drawingml/2006/table">
            <a:tbl>
              <a:tblPr/>
              <a:tblGrid>
                <a:gridCol w="3425825"/>
                <a:gridCol w="620713"/>
                <a:gridCol w="1133475"/>
                <a:gridCol w="1131887"/>
                <a:gridCol w="1133475"/>
                <a:gridCol w="1123950"/>
              </a:tblGrid>
              <a:tr h="2079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</a:t>
                      </a:r>
                    </a:p>
                  </a:txBody>
                  <a:tcPr marL="56406" marR="564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4313" marR="0" lvl="0" indent="-134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214313" marR="0" lvl="0" indent="-134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Внутрисосудистые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Внесосудистые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Лечебные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Лечебные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1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Рентгенохирургические вмешательства, 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на: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головном мозге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шеи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молочных железах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органах грудной клетки всего* 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из них  легочной артерии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сердце всего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коронарных сосудах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камерах сердца и клапанах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грудной аорте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брюшной аорте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нижней полой вене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>
                        <a:alpha val="80000"/>
                      </a:srgb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желудочно-кишечном тракте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365779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печени, желчных путях, селезенке, поджелудочной железе 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надпочечниках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почках и мочеточниках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органах малого таза (женского)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органах малого таза (мужского)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конечностях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позвоночнике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7976"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прочих органах и системах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406" marR="564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1002" y="1155702"/>
            <a:ext cx="1979711" cy="52387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Таблица 5111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19812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5113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08" name="Rectangle 605"/>
          <p:cNvSpPr>
            <a:spLocks noChangeArrowheads="1"/>
          </p:cNvSpPr>
          <p:nvPr/>
        </p:nvSpPr>
        <p:spPr bwMode="auto">
          <a:xfrm>
            <a:off x="228600" y="762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3. Компьютерная томография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241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09477"/>
              </p:ext>
            </p:extLst>
          </p:nvPr>
        </p:nvGraphicFramePr>
        <p:xfrm>
          <a:off x="304800" y="914400"/>
          <a:ext cx="8610600" cy="5224432"/>
        </p:xfrm>
        <a:graphic>
          <a:graphicData uri="http://schemas.openxmlformats.org/drawingml/2006/table">
            <a:tbl>
              <a:tblPr/>
              <a:tblGrid>
                <a:gridCol w="3659188"/>
                <a:gridCol w="603250"/>
                <a:gridCol w="538162"/>
                <a:gridCol w="1143000"/>
                <a:gridCol w="1219200"/>
                <a:gridCol w="1447800"/>
              </a:tblGrid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3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и систем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внутривенным контрастированием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внутривенным болюсным контрастированием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 исследований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т. ч.: головного мозга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челюстно-лицевой области, височных костей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области  шеи, гортани и гортаноглотки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органов грудной клетки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сердца и коронарных сосудов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органов брюшной полости (печень,  селезенка, поджелудочная железа, надпочечники) 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почек и мочевыводящих путей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органов малого таза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позвоночника (шейный и грудной отделы)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позвоночника (поясничный и крестцовый  отделы)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суставов конечностей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прочих органов и систем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572000" y="2743200"/>
            <a:ext cx="4464496" cy="2068354"/>
          </a:xfrm>
          <a:prstGeom prst="rect">
            <a:avLst/>
          </a:prstGeom>
          <a:solidFill>
            <a:srgbClr val="C4BD99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400" b="1" dirty="0">
                <a:cs typeface="Times New Roman" pitchFamily="18" charset="0"/>
              </a:rPr>
              <a:t>В таблицу  5113 по строкам 1-13 включаются сведения о выполненных компьютерно-</a:t>
            </a:r>
            <a:r>
              <a:rPr lang="ru-RU" altLang="ru-RU" sz="1400" b="1" dirty="0" err="1">
                <a:cs typeface="Times New Roman" pitchFamily="18" charset="0"/>
              </a:rPr>
              <a:t>томографических</a:t>
            </a:r>
            <a:r>
              <a:rPr lang="ru-RU" altLang="ru-RU" sz="1400" b="1" dirty="0">
                <a:cs typeface="Times New Roman" pitchFamily="18" charset="0"/>
              </a:rPr>
              <a:t> исследованиях </a:t>
            </a:r>
          </a:p>
          <a:p>
            <a:pPr>
              <a:defRPr/>
            </a:pPr>
            <a:endParaRPr lang="ru-RU" altLang="ru-RU" sz="900" b="1" dirty="0"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400" b="1" dirty="0">
                <a:cs typeface="Times New Roman" pitchFamily="18" charset="0"/>
              </a:rPr>
              <a:t>В графах 4 и 5 указываются </a:t>
            </a:r>
            <a:r>
              <a:rPr lang="ru-RU" altLang="ru-RU" sz="1400" b="1" dirty="0" smtClean="0">
                <a:cs typeface="Times New Roman" pitchFamily="18" charset="0"/>
              </a:rPr>
              <a:t>исследования с </a:t>
            </a:r>
            <a:r>
              <a:rPr lang="ru-RU" altLang="ru-RU" sz="1400" b="1" dirty="0" err="1" smtClean="0">
                <a:cs typeface="Times New Roman" pitchFamily="18" charset="0"/>
              </a:rPr>
              <a:t>контрастированием</a:t>
            </a:r>
            <a:endParaRPr lang="ru-RU" altLang="ru-RU" sz="1400" b="1" strike="sngStrike" dirty="0">
              <a:cs typeface="Times New Roman" pitchFamily="18" charset="0"/>
            </a:endParaRPr>
          </a:p>
          <a:p>
            <a:pPr>
              <a:defRPr/>
            </a:pPr>
            <a:endParaRPr lang="ru-RU" altLang="ru-RU" sz="900" b="1" dirty="0"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400" b="1" dirty="0">
                <a:cs typeface="Times New Roman" pitchFamily="18" charset="0"/>
              </a:rPr>
              <a:t>В графе 6  указываются исследования, выполненные в поликлинике 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72828" name="Rectangle 453"/>
          <p:cNvSpPr txBox="1">
            <a:spLocks noChangeArrowheads="1"/>
          </p:cNvSpPr>
          <p:nvPr/>
        </p:nvSpPr>
        <p:spPr bwMode="auto">
          <a:xfrm>
            <a:off x="4578072" y="5067300"/>
            <a:ext cx="4114800" cy="381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</a:rPr>
              <a:t>Строка 1 равна сумме строк 2-13</a:t>
            </a:r>
            <a:r>
              <a:rPr lang="ru-RU" altLang="ru-RU" sz="1400">
                <a:latin typeface="Times New Roman" pitchFamily="18" charset="0"/>
              </a:rPr>
              <a:t> </a:t>
            </a:r>
          </a:p>
        </p:txBody>
      </p:sp>
      <p:sp>
        <p:nvSpPr>
          <p:cNvPr id="72829" name="Rectangle 453"/>
          <p:cNvSpPr txBox="1">
            <a:spLocks noChangeArrowheads="1"/>
          </p:cNvSpPr>
          <p:nvPr/>
        </p:nvSpPr>
        <p:spPr bwMode="auto">
          <a:xfrm>
            <a:off x="4572000" y="5638800"/>
            <a:ext cx="4114800" cy="4572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Сумма граф 4 + 5 + 6 может быть больше или равна графе 3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512765"/>
            <a:ext cx="19050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32" name="Rectangle 605"/>
          <p:cNvSpPr>
            <a:spLocks noChangeArrowheads="1"/>
          </p:cNvSpPr>
          <p:nvPr/>
        </p:nvSpPr>
        <p:spPr bwMode="auto">
          <a:xfrm>
            <a:off x="334144" y="198439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4. Рентгенологические профилактические (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itchFamily="18" charset="0"/>
              </a:rPr>
              <a:t>скрининговые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) обследования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340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91702"/>
              </p:ext>
            </p:extLst>
          </p:nvPr>
        </p:nvGraphicFramePr>
        <p:xfrm>
          <a:off x="152400" y="1371600"/>
          <a:ext cx="8763000" cy="3780063"/>
        </p:xfrm>
        <a:graphic>
          <a:graphicData uri="http://schemas.openxmlformats.org/drawingml/2006/table">
            <a:tbl>
              <a:tblPr/>
              <a:tblGrid>
                <a:gridCol w="5211688"/>
                <a:gridCol w="720080"/>
                <a:gridCol w="780182"/>
                <a:gridCol w="552450"/>
                <a:gridCol w="1498600"/>
              </a:tblGrid>
              <a:tr h="18289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рентгенологических исследований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детям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лицам старше трудоспособного возраста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рентгенологических профилактических исследований органов грудной клетки (всего)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из них выполнено: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пленочных флюорографах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на цифровых аппаратах и системах  компьютерной радиографии  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рентгенографий на пленке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передвижных флюорографических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устаноквках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профилактических исследований молочных желез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 них выполнено: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пленочных аппаратах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цифровых аппаратах и системах  компьютерной радиографии  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из них: на передвижных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маммографических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установках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11" name="Прямоугольник 4"/>
          <p:cNvSpPr>
            <a:spLocks noChangeArrowheads="1"/>
          </p:cNvSpPr>
          <p:nvPr/>
        </p:nvSpPr>
        <p:spPr bwMode="auto">
          <a:xfrm>
            <a:off x="242890" y="5243602"/>
            <a:ext cx="876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В таблице </a:t>
            </a:r>
            <a:r>
              <a:rPr lang="ru-RU" altLang="ru-RU" sz="1400" b="1" dirty="0" smtClean="0">
                <a:latin typeface="Times New Roman" pitchFamily="18" charset="0"/>
              </a:rPr>
              <a:t>указываются </a:t>
            </a:r>
            <a:r>
              <a:rPr lang="ru-RU" altLang="ru-RU" sz="1400" b="1" dirty="0">
                <a:latin typeface="Times New Roman" pitchFamily="18" charset="0"/>
              </a:rPr>
              <a:t>сведения о  рентгенологических профилактических  исследованиях, выполненных в медицинских организациях, включая сведения о исследованиях, проведенных передвижными установками</a:t>
            </a:r>
          </a:p>
        </p:txBody>
      </p:sp>
      <p:sp>
        <p:nvSpPr>
          <p:cNvPr id="73812" name="Rectangle 453"/>
          <p:cNvSpPr txBox="1">
            <a:spLocks noChangeArrowheads="1"/>
          </p:cNvSpPr>
          <p:nvPr/>
        </p:nvSpPr>
        <p:spPr bwMode="auto">
          <a:xfrm>
            <a:off x="6137488" y="1960037"/>
            <a:ext cx="2759224" cy="1295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Графа 3 должна быть больше суммы граф 4+5 за счет исследований, выполненных пациентам трудоспособного возраста</a:t>
            </a:r>
          </a:p>
        </p:txBody>
      </p:sp>
      <p:sp>
        <p:nvSpPr>
          <p:cNvPr id="73813" name="Rectangle 453"/>
          <p:cNvSpPr txBox="1">
            <a:spLocks noChangeArrowheads="1"/>
          </p:cNvSpPr>
          <p:nvPr/>
        </p:nvSpPr>
        <p:spPr bwMode="auto">
          <a:xfrm>
            <a:off x="6156176" y="3417350"/>
            <a:ext cx="2759224" cy="17526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В строке </a:t>
            </a:r>
            <a:r>
              <a:rPr lang="ru-RU" altLang="ru-RU" sz="1400" b="1" dirty="0" smtClean="0">
                <a:latin typeface="Times New Roman" pitchFamily="18" charset="0"/>
              </a:rPr>
              <a:t>3 </a:t>
            </a:r>
            <a:r>
              <a:rPr lang="ru-RU" altLang="ru-RU" sz="1400" b="1" dirty="0">
                <a:latin typeface="Times New Roman" pitchFamily="18" charset="0"/>
              </a:rPr>
              <a:t>указываются сведения о цифровых </a:t>
            </a:r>
            <a:r>
              <a:rPr lang="ru-RU" altLang="ru-RU" sz="1400" b="1" dirty="0" err="1">
                <a:latin typeface="Times New Roman" pitchFamily="18" charset="0"/>
              </a:rPr>
              <a:t>флюорограммах</a:t>
            </a:r>
            <a:r>
              <a:rPr lang="ru-RU" altLang="ru-RU" sz="1400" b="1" dirty="0">
                <a:latin typeface="Times New Roman" pitchFamily="18" charset="0"/>
              </a:rPr>
              <a:t> и рентгенограммах, выполненных на цифровых аппаратах, в том числе передвижных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2555776" y="1182351"/>
            <a:ext cx="2759224" cy="1209734"/>
          </a:xfrm>
          <a:prstGeom prst="rect">
            <a:avLst/>
          </a:prstGeom>
          <a:solidFill>
            <a:srgbClr val="5BFF2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Строки 2 – 4 заполняются из строки 1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Строка 5 заполняется </a:t>
            </a:r>
            <a:r>
              <a:rPr lang="ru-RU" altLang="ru-RU" sz="1400" b="1" dirty="0">
                <a:latin typeface="Times New Roman" pitchFamily="18" charset="0"/>
              </a:rPr>
              <a:t>из строки 1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Rectangle 605"/>
          <p:cNvSpPr>
            <a:spLocks noChangeArrowheads="1"/>
          </p:cNvSpPr>
          <p:nvPr/>
        </p:nvSpPr>
        <p:spPr bwMode="auto">
          <a:xfrm>
            <a:off x="1915676" y="228600"/>
            <a:ext cx="56388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5. Ультразвуковые исследования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14500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21570"/>
              </p:ext>
            </p:extLst>
          </p:nvPr>
        </p:nvGraphicFramePr>
        <p:xfrm>
          <a:off x="152402" y="1031875"/>
          <a:ext cx="8763001" cy="5678489"/>
        </p:xfrm>
        <a:graphic>
          <a:graphicData uri="http://schemas.openxmlformats.org/drawingml/2006/table">
            <a:tbl>
              <a:tblPr/>
              <a:tblGrid>
                <a:gridCol w="3407372"/>
                <a:gridCol w="486371"/>
                <a:gridCol w="486372"/>
                <a:gridCol w="1252649"/>
                <a:gridCol w="902073"/>
                <a:gridCol w="1114082"/>
                <a:gridCol w="1114082"/>
              </a:tblGrid>
              <a:tr h="26024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гр. 6 направленных на прижизненные патологоанатомические исследования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1005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выполнено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интервеционных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вмешательств под контролем УЗИ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Ультразвуковые исследования (УЗИ) - всего, в т ч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сердечно-сосудистой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системы – всего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  доплерное исследование сосудов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3810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органов брюшной полости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из них: ободочной и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женских половых органов – всего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молочной железы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щитовидной железы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костно-суставной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мягких тканей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головного мозга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 1) выполнено: - новорожденным и детям раннего возраста  (до 2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1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интраоперационных исследований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203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УЗИ с внутривенным контрастированием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930" name="AutoShape 1"/>
          <p:cNvSpPr>
            <a:spLocks noChangeArrowheads="1"/>
          </p:cNvSpPr>
          <p:nvPr/>
        </p:nvSpPr>
        <p:spPr bwMode="auto">
          <a:xfrm>
            <a:off x="4572000" y="2438400"/>
            <a:ext cx="4343400" cy="1143000"/>
          </a:xfrm>
          <a:prstGeom prst="wedgeRoundRectCallout">
            <a:avLst>
              <a:gd name="adj1" fmla="val -30454"/>
              <a:gd name="adj2" fmla="val 51250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В число УЗИ брюшной полости (строка 07) входят: исследования гепатобилиарной системы (печени, желчного пузыря, поджелудочной железы),  селезенки, полых органов (пищевода, желудка, кишечника)</a:t>
            </a:r>
          </a:p>
        </p:txBody>
      </p:sp>
      <p:sp>
        <p:nvSpPr>
          <p:cNvPr id="74931" name="AutoShape 2"/>
          <p:cNvSpPr>
            <a:spLocks noChangeArrowheads="1"/>
          </p:cNvSpPr>
          <p:nvPr/>
        </p:nvSpPr>
        <p:spPr bwMode="auto">
          <a:xfrm>
            <a:off x="4572000" y="3733800"/>
            <a:ext cx="4343400" cy="762000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В строке УЗИ головного мозга (строка 19) приводятся данные по нейросонографии, эхоэнцефалографии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в М-режиме.             </a:t>
            </a:r>
          </a:p>
        </p:txBody>
      </p:sp>
      <p:sp>
        <p:nvSpPr>
          <p:cNvPr id="74932" name="AutoShape 3"/>
          <p:cNvSpPr>
            <a:spLocks noChangeArrowheads="1"/>
          </p:cNvSpPr>
          <p:nvPr/>
        </p:nvSpPr>
        <p:spPr bwMode="auto">
          <a:xfrm>
            <a:off x="4572000" y="5486400"/>
            <a:ext cx="4343400" cy="762000"/>
          </a:xfrm>
          <a:prstGeom prst="wedgeRoundRectCallout">
            <a:avLst>
              <a:gd name="adj1" fmla="val -28125"/>
              <a:gd name="adj2" fmla="val 35417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К прочим УЗ-исследованиям (строка 24) относятся исследования лимфоузлов, наружных половых органов мужчин, </a:t>
            </a:r>
            <a:r>
              <a:rPr lang="ru-RU" altLang="ru-RU" sz="1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слюнных желез</a:t>
            </a:r>
          </a:p>
        </p:txBody>
      </p:sp>
      <p:sp>
        <p:nvSpPr>
          <p:cNvPr id="74933" name="AutoShape 2"/>
          <p:cNvSpPr>
            <a:spLocks noChangeArrowheads="1"/>
          </p:cNvSpPr>
          <p:nvPr/>
        </p:nvSpPr>
        <p:spPr bwMode="auto">
          <a:xfrm>
            <a:off x="4572000" y="4724400"/>
            <a:ext cx="4343400" cy="533400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Все исследования сосудов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следует показывать в строке 2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0" name="Rectangle 605"/>
          <p:cNvSpPr>
            <a:spLocks noChangeArrowheads="1"/>
          </p:cNvSpPr>
          <p:nvPr/>
        </p:nvSpPr>
        <p:spPr bwMode="auto">
          <a:xfrm>
            <a:off x="1828800" y="304800"/>
            <a:ext cx="563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5. Ультразвуковые исследования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4500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72620"/>
              </p:ext>
            </p:extLst>
          </p:nvPr>
        </p:nvGraphicFramePr>
        <p:xfrm>
          <a:off x="152402" y="914401"/>
          <a:ext cx="8762999" cy="5707068"/>
        </p:xfrm>
        <a:graphic>
          <a:graphicData uri="http://schemas.openxmlformats.org/drawingml/2006/table">
            <a:tbl>
              <a:tblPr/>
              <a:tblGrid>
                <a:gridCol w="3868351"/>
                <a:gridCol w="552621"/>
                <a:gridCol w="473676"/>
                <a:gridCol w="1105243"/>
                <a:gridCol w="705709"/>
                <a:gridCol w="914400"/>
                <a:gridCol w="1142999"/>
              </a:tblGrid>
              <a:tr h="4018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Из гр.6: направленных на прижизненные патолого-анатомические исследования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выполнено интервенционных вмешательств под контролем УЗИ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1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Ультразвуковые исследования (УЗИ) - всего, в т ч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УЗИ сердечно-сосудистой системы – всего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 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доплерное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исследование сосудов</a:t>
                      </a:r>
                    </a:p>
                  </a:txBody>
                  <a:tcPr marL="762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из них: эхокардиография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 </a:t>
                      </a: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доплерографией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               стресс-эхокардиографии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органов брюшной полости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        из них: ободочной и прямой кишки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59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головного мозга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19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глаза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УЗИ органов грудной клетки (кроме  сердца)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Эндосонографические</a:t>
                      </a: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исследования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22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Ультразвуковая </a:t>
                      </a:r>
                      <a:r>
                        <a:rPr kumimoji="0" lang="ru-RU" sz="13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динситометрия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4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общего числа исследований (стр. 1) выполнено: - новорожденным и детям раннего возраста  (до 2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интраоперационных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исследований</a:t>
                      </a: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УЗИ с внутривенным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контрастированием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86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954" name="Скругленный прямоугольник 12"/>
          <p:cNvSpPr>
            <a:spLocks noChangeArrowheads="1"/>
          </p:cNvSpPr>
          <p:nvPr/>
        </p:nvSpPr>
        <p:spPr bwMode="auto">
          <a:xfrm>
            <a:off x="2483768" y="1772816"/>
            <a:ext cx="5334000" cy="381000"/>
          </a:xfrm>
          <a:prstGeom prst="roundRect">
            <a:avLst>
              <a:gd name="adj" fmla="val 16667"/>
            </a:avLst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Графа 7 должна быть меньше или равна графе 6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33800" y="4797152"/>
            <a:ext cx="1828800" cy="1447800"/>
          </a:xfrm>
          <a:prstGeom prst="wedgeRoundRectCallout">
            <a:avLst>
              <a:gd name="adj1" fmla="val 140070"/>
              <a:gd name="adj2" fmla="val -146339"/>
              <a:gd name="adj3" fmla="val 16667"/>
            </a:avLst>
          </a:prstGeom>
          <a:solidFill>
            <a:srgbClr val="5BFF2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данных необходимо предоставить пояснения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464" y="503239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5119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76" name="Rectangle 605"/>
          <p:cNvSpPr>
            <a:spLocks noChangeArrowheads="1"/>
          </p:cNvSpPr>
          <p:nvPr/>
        </p:nvSpPr>
        <p:spPr bwMode="auto">
          <a:xfrm>
            <a:off x="225936" y="112714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8. Магнитно-резонансные томографии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77" name="Rectangle 453"/>
          <p:cNvSpPr>
            <a:spLocks noChangeArrowheads="1"/>
          </p:cNvSpPr>
          <p:nvPr/>
        </p:nvSpPr>
        <p:spPr bwMode="auto">
          <a:xfrm>
            <a:off x="152400" y="44958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Магнитно-резонансное исследование может состоять из отдельных процедур, и включать в себя изучение одной или нескольких анатомических областей (органов). Одна процедура представляет собой однократное сканирование одной анатомической области (органа), например, малого таза, головного мозга, грудного отдела позвоночника и др. Сканирование двух и более анатомических областей (органов) учитывается в графах 3-6 как два и более самостоятельных исследования. При использовании внутривенного контрастирования проведенное магнитно-резонансное исследование учитывается в соответствующей строке графы 3 (всего) и в графе 4 (из них с внутривенным контрастированием)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59" name="Group 99"/>
          <p:cNvGraphicFramePr>
            <a:graphicFrameLocks noGrp="1"/>
          </p:cNvGraphicFramePr>
          <p:nvPr/>
        </p:nvGraphicFramePr>
        <p:xfrm>
          <a:off x="228600" y="1066800"/>
          <a:ext cx="8686800" cy="3428104"/>
        </p:xfrm>
        <a:graphic>
          <a:graphicData uri="http://schemas.openxmlformats.org/drawingml/2006/table">
            <a:tbl>
              <a:tblPr/>
              <a:tblGrid>
                <a:gridCol w="3679825"/>
                <a:gridCol w="449263"/>
                <a:gridCol w="685800"/>
                <a:gridCol w="1185862"/>
                <a:gridCol w="1738313"/>
                <a:gridCol w="947737"/>
              </a:tblGrid>
              <a:tr h="2032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исследований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с внутривенным  контрастированием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гр. 3 выполнено: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условиях дневного стационара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 выполнено МРТ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3429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сердечно-сосудистой системы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легких и средостения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брюшной полости и забрюшинного пространства</a:t>
                      </a:r>
                    </a:p>
                  </a:txBody>
                  <a:tcPr marL="1143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органов малого таза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11430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прочих органов и систем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Интервенционные вмешательства под МРТ – контролем (из стр.1)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67" name="Rectangle 453"/>
          <p:cNvSpPr txBox="1">
            <a:spLocks noChangeArrowheads="1"/>
          </p:cNvSpPr>
          <p:nvPr/>
        </p:nvSpPr>
        <p:spPr bwMode="auto">
          <a:xfrm>
            <a:off x="4495800" y="2209800"/>
            <a:ext cx="4419600" cy="11430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Графа 3 больше суммы граф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 счет исследований, выполненных пациентам, получавших медицинскую помощь в стационарных условиях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79968" name="Rectangle 453"/>
          <p:cNvSpPr txBox="1">
            <a:spLocks noChangeArrowheads="1"/>
          </p:cNvSpPr>
          <p:nvPr/>
        </p:nvSpPr>
        <p:spPr bwMode="auto">
          <a:xfrm>
            <a:off x="4495800" y="3505200"/>
            <a:ext cx="4419600" cy="533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1 должна быть равна сумме строк со 2 по 11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2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14289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0" name="Rectangle 605"/>
          <p:cNvSpPr>
            <a:spLocks noChangeArrowheads="1"/>
          </p:cNvSpPr>
          <p:nvPr/>
        </p:nvSpPr>
        <p:spPr bwMode="auto">
          <a:xfrm>
            <a:off x="152400" y="126811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9. Деятельность лаборатории радиоизотопной диагностики</a:t>
            </a:r>
          </a:p>
        </p:txBody>
      </p:sp>
      <p:graphicFrame>
        <p:nvGraphicFramePr>
          <p:cNvPr id="61009" name="Group 593"/>
          <p:cNvGraphicFramePr>
            <a:graphicFrameLocks noGrp="1"/>
          </p:cNvGraphicFramePr>
          <p:nvPr/>
        </p:nvGraphicFramePr>
        <p:xfrm>
          <a:off x="152400" y="1295400"/>
          <a:ext cx="8610600" cy="4005072"/>
        </p:xfrm>
        <a:graphic>
          <a:graphicData uri="http://schemas.openxmlformats.org/drawingml/2006/table">
            <a:tbl>
              <a:tblPr/>
              <a:tblGrid>
                <a:gridCol w="2590800"/>
                <a:gridCol w="585788"/>
                <a:gridCol w="752475"/>
                <a:gridCol w="919162"/>
                <a:gridCol w="836613"/>
                <a:gridCol w="919162"/>
                <a:gridCol w="836613"/>
                <a:gridCol w="1169987"/>
              </a:tblGrid>
              <a:tr h="3317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пациентам с: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общего числа исследований (гр.3) проведено исследований радио-диагностическими методами  in vivo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8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онкологи-ческими заболева-ниями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ишеми-ческими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болезнями сердца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эндокрин-ными заболеваниями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невроло-гическими заболеваниями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радиологических исследований, всего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исследований in vitro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сканирований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радиографий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78" name="Rectangle 453"/>
          <p:cNvSpPr txBox="1">
            <a:spLocks noChangeArrowheads="1"/>
          </p:cNvSpPr>
          <p:nvPr/>
        </p:nvSpPr>
        <p:spPr bwMode="auto">
          <a:xfrm>
            <a:off x="3429000" y="3581400"/>
            <a:ext cx="5410200" cy="4572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1 графа 8 = строка 1 графа 3 – строка 1.1 графа 3 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80979" name="Rectangle 453"/>
          <p:cNvSpPr txBox="1">
            <a:spLocks noChangeArrowheads="1"/>
          </p:cNvSpPr>
          <p:nvPr/>
        </p:nvSpPr>
        <p:spPr bwMode="auto">
          <a:xfrm>
            <a:off x="7543800" y="4191000"/>
            <a:ext cx="1295400" cy="533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строка 1.1 графа 8 = 0 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80980" name="Rectangle 453"/>
          <p:cNvSpPr txBox="1">
            <a:spLocks noChangeArrowheads="1"/>
          </p:cNvSpPr>
          <p:nvPr/>
        </p:nvSpPr>
        <p:spPr bwMode="auto">
          <a:xfrm>
            <a:off x="4368800" y="5486400"/>
            <a:ext cx="4470400" cy="4572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Графа 3 равна графе 8 по строкам с 1.2 по 1.9 </a:t>
            </a:r>
            <a:endParaRPr lang="ru-RU" altLang="ru-RU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981" name="Rectangle 453"/>
          <p:cNvSpPr txBox="1">
            <a:spLocks noChangeArrowheads="1"/>
          </p:cNvSpPr>
          <p:nvPr/>
        </p:nvSpPr>
        <p:spPr bwMode="auto">
          <a:xfrm>
            <a:off x="3429000" y="4889500"/>
            <a:ext cx="5410200" cy="4572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Строка 1 равна сумме строк с 1.1 по 1.9 по всем графам </a:t>
            </a:r>
            <a:endParaRPr lang="ru-RU" altLang="ru-RU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14289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0" name="Rectangle 605"/>
          <p:cNvSpPr>
            <a:spLocks noChangeArrowheads="1"/>
          </p:cNvSpPr>
          <p:nvPr/>
        </p:nvSpPr>
        <p:spPr bwMode="auto">
          <a:xfrm>
            <a:off x="152400" y="126811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843"/>
            <a:ext cx="8839200" cy="3139321"/>
          </a:xfrm>
          <a:prstGeom prst="rect">
            <a:avLst/>
          </a:prstGeom>
          <a:solidFill>
            <a:srgbClr val="5BFF2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(5122)</a:t>
            </a: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Код по ОКЕИ: человек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792; </a:t>
            </a:r>
            <a:r>
              <a:rPr lang="x-none"/>
              <a:t>единица </a:t>
            </a:r>
            <a:r>
              <a:rPr lang="x-none">
                <a:sym typeface="Symbol"/>
              </a:rPr>
              <a:t></a:t>
            </a:r>
            <a:r>
              <a:rPr lang="x-none"/>
              <a:t> 642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Число диагностических исследований с применением радиофармацевтических лекарственных препаратов, всего 1 ____________, из них: при злокачественных</a:t>
            </a:r>
          </a:p>
          <a:p>
            <a:r>
              <a:rPr lang="ru-RU" dirty="0"/>
              <a:t>новообразованиях 1.1 _________, при болезнях системы кровообращения 1.2 __________;  </a:t>
            </a:r>
            <a:endParaRPr lang="ru-RU" dirty="0" smtClean="0"/>
          </a:p>
          <a:p>
            <a:r>
              <a:rPr lang="ru-RU" dirty="0" smtClean="0"/>
              <a:t>число </a:t>
            </a:r>
            <a:r>
              <a:rPr lang="ru-RU" dirty="0"/>
              <a:t>лиц, пролеченных с  применением радиофармацевтических лекарственных препаратов  2 _____________ , </a:t>
            </a:r>
            <a:endParaRPr lang="ru-RU" dirty="0" smtClean="0"/>
          </a:p>
          <a:p>
            <a:r>
              <a:rPr lang="ru-RU" dirty="0" smtClean="0"/>
              <a:t>число </a:t>
            </a:r>
            <a:r>
              <a:rPr lang="ru-RU" dirty="0"/>
              <a:t>лиц, пролеченных с применением лучевой терапии </a:t>
            </a:r>
            <a:r>
              <a:rPr lang="ru-RU"/>
              <a:t>3 </a:t>
            </a:r>
            <a:r>
              <a:rPr lang="ru-RU" smtClean="0"/>
              <a:t>_________;</a:t>
            </a:r>
          </a:p>
          <a:p>
            <a:r>
              <a:rPr lang="ru-RU" smtClean="0"/>
              <a:t>число </a:t>
            </a:r>
            <a:r>
              <a:rPr lang="ru-RU" dirty="0"/>
              <a:t>проведенных курсов лечения, всего 4 ___________. </a:t>
            </a:r>
          </a:p>
        </p:txBody>
      </p:sp>
    </p:spTree>
    <p:extLst>
      <p:ext uri="{BB962C8B-B14F-4D97-AF65-F5344CB8AC3E}">
        <p14:creationId xmlns:p14="http://schemas.microsoft.com/office/powerpoint/2010/main" val="15265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356" y="-3073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Кабинет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 имеет оборудование для профессиональной работы и организован как самостоятельная структурная единица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Отдел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 – это часть организации, ведающая определенным кругом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вопросов.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Например, отдел АСУ, плановый отдел, отдел статистики и т.д.  </a:t>
            </a:r>
          </a:p>
        </p:txBody>
      </p:sp>
      <p:graphicFrame>
        <p:nvGraphicFramePr>
          <p:cNvPr id="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07550"/>
              </p:ext>
            </p:extLst>
          </p:nvPr>
        </p:nvGraphicFramePr>
        <p:xfrm>
          <a:off x="1638300" y="1252728"/>
          <a:ext cx="5867400" cy="2176272"/>
        </p:xfrm>
        <a:graphic>
          <a:graphicData uri="http://schemas.openxmlformats.org/drawingml/2006/table">
            <a:tbl>
              <a:tblPr/>
              <a:tblGrid>
                <a:gridCol w="2438400"/>
                <a:gridCol w="3429000"/>
              </a:tblGrid>
              <a:tr h="3108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Штатное расписание Учреждения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должностей (утверждено)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8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анализа и программирования - 1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FF2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врач-статистик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IT-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оператор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03648" y="3429367"/>
            <a:ext cx="845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к нормативным организационно-правовым документам медицинской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организации, определяющим порядок работы структурных подразделений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(кабинетов,  отделений) относятся: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- </a:t>
            </a:r>
            <a:r>
              <a:rPr lang="ru-RU" altLang="ru-RU" sz="1800" dirty="0">
                <a:latin typeface="Times New Roman" pitchFamily="18" charset="0"/>
              </a:rPr>
              <a:t>устав;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</a:t>
            </a:r>
            <a:r>
              <a:rPr lang="ru-RU" altLang="ru-RU" sz="1800" dirty="0" smtClean="0">
                <a:latin typeface="Times New Roman" pitchFamily="18" charset="0"/>
              </a:rPr>
              <a:t>- </a:t>
            </a:r>
            <a:r>
              <a:rPr lang="ru-RU" altLang="ru-RU" sz="1800" dirty="0">
                <a:latin typeface="Times New Roman" pitchFamily="18" charset="0"/>
              </a:rPr>
              <a:t>положение об организации структурного подразделения;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- стандарты оснащения;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- штатное расписание;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- должностные инструкции;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- правила внутреннего трудового распорядка и др.;</a:t>
            </a:r>
          </a:p>
          <a:p>
            <a:pPr lvl="1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dirty="0">
                <a:latin typeface="Times New Roman" pitchFamily="18" charset="0"/>
              </a:rPr>
              <a:t>    - </a:t>
            </a:r>
            <a:r>
              <a:rPr lang="ru-RU" altLang="ru-RU" sz="1800" dirty="0" smtClean="0">
                <a:latin typeface="Times New Roman" pitchFamily="18" charset="0"/>
              </a:rPr>
              <a:t>нагрузка персонала утвержденная </a:t>
            </a:r>
            <a:r>
              <a:rPr lang="ru-RU" altLang="ru-RU" sz="1800" dirty="0">
                <a:latin typeface="Times New Roman" pitchFamily="18" charset="0"/>
              </a:rPr>
              <a:t>руководителем </a:t>
            </a:r>
          </a:p>
        </p:txBody>
      </p:sp>
    </p:spTree>
    <p:extLst>
      <p:ext uri="{BB962C8B-B14F-4D97-AF65-F5344CB8AC3E}">
        <p14:creationId xmlns:p14="http://schemas.microsoft.com/office/powerpoint/2010/main" val="1168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381" y="512765"/>
            <a:ext cx="17526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4" name="Rectangle 108"/>
          <p:cNvSpPr>
            <a:spLocks noChangeArrowheads="1"/>
          </p:cNvSpPr>
          <p:nvPr/>
        </p:nvSpPr>
        <p:spPr bwMode="auto">
          <a:xfrm>
            <a:off x="381001" y="1522384"/>
            <a:ext cx="6035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Число проведенных ЭКГ исследований 1._________  </a:t>
            </a:r>
          </a:p>
        </p:txBody>
      </p:sp>
      <p:sp>
        <p:nvSpPr>
          <p:cNvPr id="81925" name="Rectangle 453"/>
          <p:cNvSpPr txBox="1">
            <a:spLocks noChangeArrowheads="1"/>
          </p:cNvSpPr>
          <p:nvPr/>
        </p:nvSpPr>
        <p:spPr bwMode="auto">
          <a:xfrm>
            <a:off x="1371600" y="2514600"/>
            <a:ext cx="6781800" cy="9906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Должно быть равно сведениям, указанным в таблице 5402 </a:t>
            </a:r>
            <a:r>
              <a:rPr lang="ru-RU" altLang="ru-RU" sz="1800" b="1" dirty="0">
                <a:latin typeface="Times New Roman" pitchFamily="18" charset="0"/>
              </a:rPr>
              <a:t>  «Методы функциональной диагностики» в строке 3 графе 3</a:t>
            </a:r>
          </a:p>
        </p:txBody>
      </p:sp>
      <p:sp>
        <p:nvSpPr>
          <p:cNvPr id="81926" name="Прямоугольник 1"/>
          <p:cNvSpPr>
            <a:spLocks noChangeArrowheads="1"/>
          </p:cNvSpPr>
          <p:nvPr/>
        </p:nvSpPr>
        <p:spPr bwMode="auto">
          <a:xfrm>
            <a:off x="723900" y="117475"/>
            <a:ext cx="769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11. Деятельность дистанционно-диагностических кабинетов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5889"/>
            <a:ext cx="8229600" cy="431800"/>
          </a:xfrm>
        </p:spPr>
        <p:txBody>
          <a:bodyPr/>
          <a:lstStyle/>
          <a:p>
            <a:pPr marL="838200" indent="-83820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Деятельность эндоскопических отделений (кабинетов)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6539" y="507368"/>
            <a:ext cx="1887189" cy="431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Таблица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5125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2221909"/>
              </p:ext>
            </p:extLst>
          </p:nvPr>
        </p:nvGraphicFramePr>
        <p:xfrm>
          <a:off x="415927" y="1030289"/>
          <a:ext cx="8728075" cy="5727705"/>
        </p:xfrm>
        <a:graphic>
          <a:graphicData uri="http://schemas.openxmlformats.org/drawingml/2006/table">
            <a:tbl>
              <a:tblPr/>
              <a:tblGrid>
                <a:gridCol w="2238375"/>
                <a:gridCol w="373063"/>
                <a:gridCol w="500062"/>
                <a:gridCol w="1084263"/>
                <a:gridCol w="661987"/>
                <a:gridCol w="661988"/>
                <a:gridCol w="739775"/>
                <a:gridCol w="739775"/>
                <a:gridCol w="904875"/>
                <a:gridCol w="823912"/>
              </a:tblGrid>
              <a:tr h="4206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 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7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эзофагогастро-дуоденоскопий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колоно-скопий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бронхо-скопий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ректосигмо-идоскопий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интести-носкопий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видео-капсульных исследований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прочих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Эндоскопические лечебные манипуляции –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74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</a:t>
                      </a:r>
                    </a:p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условиях  ДС </a:t>
                      </a:r>
                    </a:p>
                  </a:txBody>
                  <a:tcPr marL="42596" marR="42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выполненных под анестезией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58">
                <a:tc>
                  <a:txBody>
                    <a:bodyPr/>
                    <a:lstStyle/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доброкачественных </a:t>
                      </a:r>
                    </a:p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новообразований 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74">
                <a:tc>
                  <a:txBody>
                    <a:bodyPr/>
                    <a:lstStyle/>
                    <a:p>
                      <a:pPr marL="107950" marR="0" lvl="0" indent="714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</a:p>
                    <a:p>
                      <a:pPr marL="107950" marR="0" lvl="0" indent="714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диссекцией в подслизистом слое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инородных тел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балонная дилатация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8">
                <a:tc>
                  <a:txBody>
                    <a:bodyPr/>
                    <a:lstStyle/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стентирование 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5">
                <a:tc>
                  <a:txBody>
                    <a:bodyPr/>
                    <a:lstStyle/>
                    <a:p>
                      <a:pPr marL="107950" marR="0" lvl="0" indent="-174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остановка кровотечений, всего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58">
                <a:tc>
                  <a:txBody>
                    <a:bodyPr/>
                    <a:lstStyle/>
                    <a:p>
                      <a:pPr marL="10795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по экстренным показаниям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70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 применением клипс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16.2</a:t>
                      </a:r>
                    </a:p>
                  </a:txBody>
                  <a:tcPr marL="42596" marR="42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6" marR="4259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205163" y="2636838"/>
            <a:ext cx="5410200" cy="5762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Строка 8</a:t>
            </a:r>
            <a:r>
              <a:rPr lang="en-US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больше или равна сумме строк 9 и 10 по всем графам 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3581400" y="3505202"/>
            <a:ext cx="3654425" cy="14144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К графе </a:t>
            </a:r>
            <a:r>
              <a:rPr lang="ru-RU" altLang="ru-RU" sz="1600" b="1" dirty="0">
                <a:cs typeface="Times New Roman" panose="02020603050405020304" pitchFamily="18" charset="0"/>
              </a:rPr>
              <a:t>10 (прочие) можно отнести: лапароскопии, цистоскопии, ларингоскопии, уретроскопии, </a:t>
            </a:r>
            <a:r>
              <a:rPr lang="ru-RU" altLang="ru-RU" sz="1600" b="1" dirty="0" err="1">
                <a:cs typeface="Times New Roman" panose="02020603050405020304" pitchFamily="18" charset="0"/>
              </a:rPr>
              <a:t>гистероскопии</a:t>
            </a:r>
            <a:r>
              <a:rPr lang="ru-RU" altLang="ru-RU" sz="1600" b="1" dirty="0">
                <a:cs typeface="Times New Roman" panose="02020603050405020304" pitchFamily="18" charset="0"/>
              </a:rPr>
              <a:t> и т.д.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657600" y="5257800"/>
            <a:ext cx="1828800" cy="1447800"/>
          </a:xfrm>
          <a:prstGeom prst="wedgeRoundRectCallout">
            <a:avLst>
              <a:gd name="adj1" fmla="val 133439"/>
              <a:gd name="adj2" fmla="val 23619"/>
              <a:gd name="adj3" fmla="val 16667"/>
            </a:avLst>
          </a:prstGeom>
          <a:solidFill>
            <a:srgbClr val="5BFF21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данных необходимо предоставить пояснения</a:t>
            </a:r>
          </a:p>
        </p:txBody>
      </p:sp>
    </p:spTree>
    <p:extLst>
      <p:ext uri="{BB962C8B-B14F-4D97-AF65-F5344CB8AC3E}">
        <p14:creationId xmlns:p14="http://schemas.microsoft.com/office/powerpoint/2010/main" val="34298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229600" cy="452438"/>
          </a:xfrm>
        </p:spPr>
        <p:txBody>
          <a:bodyPr/>
          <a:lstStyle/>
          <a:p>
            <a:pPr marL="838200" indent="-83820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Аппараты и оборудование эндоскопических отделений (кабинетов)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852" y="549275"/>
            <a:ext cx="1584325" cy="26511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38200" indent="-838200"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rPr>
              <a:t>Таблица 5126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4202005"/>
              </p:ext>
            </p:extLst>
          </p:nvPr>
        </p:nvGraphicFramePr>
        <p:xfrm>
          <a:off x="468315" y="828675"/>
          <a:ext cx="8567737" cy="5540377"/>
        </p:xfrm>
        <a:graphic>
          <a:graphicData uri="http://schemas.openxmlformats.org/drawingml/2006/table">
            <a:tbl>
              <a:tblPr/>
              <a:tblGrid>
                <a:gridCol w="2935287"/>
                <a:gridCol w="525463"/>
                <a:gridCol w="781050"/>
                <a:gridCol w="1036637"/>
                <a:gridCol w="896938"/>
                <a:gridCol w="796925"/>
                <a:gridCol w="798512"/>
                <a:gridCol w="796925"/>
              </a:tblGrid>
              <a:tr h="2810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аппаратов и оборудования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действующих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до 3 лет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от 4 до 7 лет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сроком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эксплуатации свыше 7 лет</a:t>
                      </a:r>
                    </a:p>
                  </a:txBody>
                  <a:tcPr marL="45885" marR="4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Гибкие эндоскопы для верхних отделов желудочно-кишечного тракта, всего: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видеогастроскопы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дуоденоскопы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интестиноскопы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Гибкие эндоскопы для нижних отделов желудочно-кишечного тракта, всего: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 видеоколоноскопы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сигмоидоскопы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ригидные ректороманоскопы (осветители)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ригидные ректороманоскопы (тубусы)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41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Лапароскопы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2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Шкафы специализированные для сушки и хранения эндоскопов</a:t>
                      </a:r>
                    </a:p>
                  </a:txBody>
                  <a:tcPr marL="45885" marR="458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885" marR="458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792260" y="3060194"/>
            <a:ext cx="4826000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Графа 3 равна сумме граф 6+7+8 по всем строкам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013716" y="3727704"/>
            <a:ext cx="4383088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Графы 4 и 5 (каждая отдельно) меньше или равны графе 3 по всем строкам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238601" y="4422650"/>
            <a:ext cx="4086225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Строка 1 больше или равна сумме строк 1.1+1.2+1.3 по всем графам 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4211961" y="5070782"/>
            <a:ext cx="4086225" cy="568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Строка 2 больше или равна сумме строк 2.1+2.2 по всем графам 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4889500" y="6076156"/>
            <a:ext cx="4254500" cy="752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cs typeface="Times New Roman" pitchFamily="18" charset="0"/>
              </a:rPr>
              <a:t>В т. 5125  графы со 4 по 10 должны быть согласованы с данными по аппаратам</a:t>
            </a:r>
            <a:endParaRPr lang="ru-RU" altLang="ru-RU" sz="16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4" name="Rectangle 453"/>
          <p:cNvSpPr txBox="1">
            <a:spLocks noChangeArrowheads="1"/>
          </p:cNvSpPr>
          <p:nvPr/>
        </p:nvSpPr>
        <p:spPr bwMode="auto">
          <a:xfrm>
            <a:off x="142875" y="6203951"/>
            <a:ext cx="4362450" cy="4968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/>
              <a:t>Сведения о наличии аппаратов и оборудования указываются по состоянию на 31.12 отчетного года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383785" y="1182350"/>
            <a:ext cx="1828800" cy="1447800"/>
          </a:xfrm>
          <a:prstGeom prst="wedgeRoundRectCallout">
            <a:avLst>
              <a:gd name="adj1" fmla="val -168227"/>
              <a:gd name="adj2" fmla="val 270566"/>
              <a:gd name="adj3" fmla="val 16667"/>
            </a:avLst>
          </a:prstGeom>
          <a:solidFill>
            <a:srgbClr val="5BFF21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данных необходимо предоставить пояснения</a:t>
            </a:r>
          </a:p>
        </p:txBody>
      </p:sp>
    </p:spTree>
    <p:extLst>
      <p:ext uri="{BB962C8B-B14F-4D97-AF65-F5344CB8AC3E}">
        <p14:creationId xmlns:p14="http://schemas.microsoft.com/office/powerpoint/2010/main" val="14389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512765"/>
            <a:ext cx="1752600" cy="381000"/>
          </a:xfrm>
        </p:spPr>
        <p:txBody>
          <a:bodyPr/>
          <a:lstStyle/>
          <a:p>
            <a:pPr marL="838200" indent="-838200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5401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6" name="Rectangle 605"/>
          <p:cNvSpPr>
            <a:spLocks noChangeArrowheads="1"/>
          </p:cNvSpPr>
          <p:nvPr/>
        </p:nvSpPr>
        <p:spPr bwMode="auto">
          <a:xfrm>
            <a:off x="242890" y="1905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14. Деятельность кабинетов функциональной диагностики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4997" name="Прямоугольник 4"/>
          <p:cNvSpPr>
            <a:spLocks noChangeArrowheads="1"/>
          </p:cNvSpPr>
          <p:nvPr/>
        </p:nvSpPr>
        <p:spPr bwMode="auto">
          <a:xfrm>
            <a:off x="152400" y="4267200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Таблица заполняется  на основании сведений, указанных в журнале регистрации исследований, выполненных в отделении (кабинете) функциональной диагностики (ф. 157/у-93 приказ МЗ России от 30.11.93 № 283)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При обследовании одного пациента одномоментно (при одном обращении) несколькими различными методами функциональной диагностики с выдачей отдельных врачебных заключений по каждому методу каждое исследование регистрируется под новым порядковым номером с заполнением всех граф журнала и включается в соответствующие таблицы отчета.</a:t>
            </a:r>
          </a:p>
        </p:txBody>
      </p:sp>
      <p:graphicFrame>
        <p:nvGraphicFramePr>
          <p:cNvPr id="19558" name="Group 102"/>
          <p:cNvGraphicFramePr>
            <a:graphicFrameLocks noGrp="1"/>
          </p:cNvGraphicFramePr>
          <p:nvPr/>
        </p:nvGraphicFramePr>
        <p:xfrm>
          <a:off x="228600" y="1066800"/>
          <a:ext cx="8763000" cy="3145536"/>
        </p:xfrm>
        <a:graphic>
          <a:graphicData uri="http://schemas.openxmlformats.org/drawingml/2006/table">
            <a:tbl>
              <a:tblPr/>
              <a:tblGrid>
                <a:gridCol w="3505200"/>
                <a:gridCol w="762000"/>
                <a:gridCol w="1295400"/>
                <a:gridCol w="1752600"/>
                <a:gridCol w="1447800"/>
              </a:tblGrid>
              <a:tr h="182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строки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поликлинике, амбулатории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дневном стационаре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обследованных лиц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(стр.01): детей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лиц старше трудоспособного возраста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- всего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из них (стр.04): детям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лицам старше трудоспособного возраста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Сделано исследований (из стр.04):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сердечно-сосудистой системы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нервной системы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системы внешнего дыхания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других систем</a:t>
                      </a:r>
                    </a:p>
                  </a:txBody>
                  <a:tcPr marL="22860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83" name="Rectangle 453"/>
          <p:cNvSpPr txBox="1">
            <a:spLocks noChangeArrowheads="1"/>
          </p:cNvSpPr>
          <p:nvPr/>
        </p:nvSpPr>
        <p:spPr bwMode="auto">
          <a:xfrm>
            <a:off x="4572000" y="1905000"/>
            <a:ext cx="4419600" cy="914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Графа 3 может быть больше суммы граф 4+5 за счет исследований, выполненных пациентам, получавших медицинскую помощь в стационарных условиях</a:t>
            </a:r>
            <a:endParaRPr lang="ru-RU" altLang="ru-RU" sz="1400" b="1">
              <a:latin typeface="Arial" charset="0"/>
            </a:endParaRPr>
          </a:p>
        </p:txBody>
      </p:sp>
      <p:sp>
        <p:nvSpPr>
          <p:cNvPr id="85084" name="Rectangle 453"/>
          <p:cNvSpPr txBox="1">
            <a:spLocks noChangeArrowheads="1"/>
          </p:cNvSpPr>
          <p:nvPr/>
        </p:nvSpPr>
        <p:spPr bwMode="auto">
          <a:xfrm>
            <a:off x="4572000" y="2971800"/>
            <a:ext cx="4419600" cy="914400"/>
          </a:xfrm>
          <a:prstGeom prst="rect">
            <a:avLst/>
          </a:prstGeom>
          <a:solidFill>
            <a:srgbClr val="C4B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</a:rPr>
              <a:t>Числу исследований (строка 07) соответствует графа 3 журнала регистрации без перевода в условные единицы, т.е. учету подлежит весь метод исследования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6387892" y="1147632"/>
            <a:ext cx="2494173" cy="3318283"/>
          </a:xfrm>
          <a:prstGeom prst="wedgeRoundRectCallout">
            <a:avLst>
              <a:gd name="adj1" fmla="val -265434"/>
              <a:gd name="adj2" fmla="val 47324"/>
              <a:gd name="adj3" fmla="val 16667"/>
            </a:avLst>
          </a:prstGeom>
          <a:solidFill>
            <a:srgbClr val="5BFF21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909"/>
            <a:ext cx="2322984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0" name="Rectangle 605"/>
          <p:cNvSpPr>
            <a:spLocks noChangeArrowheads="1"/>
          </p:cNvSpPr>
          <p:nvPr/>
        </p:nvSpPr>
        <p:spPr bwMode="auto">
          <a:xfrm>
            <a:off x="1579836" y="231845"/>
            <a:ext cx="5976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15. Методы функциональной диагностики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057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24443"/>
              </p:ext>
            </p:extLst>
          </p:nvPr>
        </p:nvGraphicFramePr>
        <p:xfrm>
          <a:off x="444500" y="990601"/>
          <a:ext cx="8229600" cy="4407824"/>
        </p:xfrm>
        <a:graphic>
          <a:graphicData uri="http://schemas.openxmlformats.org/drawingml/2006/table">
            <a:tbl>
              <a:tblPr/>
              <a:tblGrid>
                <a:gridCol w="5045075"/>
                <a:gridCol w="1050925"/>
                <a:gridCol w="2133600"/>
              </a:tblGrid>
              <a:tr h="2194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Методы исследования систем организма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исследований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ЭКГ (из стр.07 т. 5401)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из них: с компьютерным анализом данных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ЭКГ в ДДК  (из п. 1)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Стресс-ЭКГ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ЧПЭС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Холтеровское мониторирование (ХМ) ЭКГ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 АД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Поликардиография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центральной гемодинамики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методом реографии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перифирического кровообращения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из них: реовазография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Другие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методы исследования сердечно-сосудистой системы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Исследования моторики органов желудочно-кишечного тракта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Исследование запирательного аппарата прямой кишки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методы исследования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flipH="1">
            <a:off x="-1" y="5189200"/>
            <a:ext cx="4932040" cy="1688395"/>
          </a:xfrm>
          <a:prstGeom prst="wedgeRoundRectCallout">
            <a:avLst>
              <a:gd name="adj1" fmla="val 3199"/>
              <a:gd name="adj2" fmla="val 20218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Данные совпадают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таблица 5401	таблица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5402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		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Строка 1+4+5+6+7+8+9+11+</a:t>
            </a: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altLang="ru-RU" sz="16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	Строки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+30+</a:t>
            </a: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altLang="ru-RU" sz="16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Строка 10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Строки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32+33+</a:t>
            </a:r>
            <a:r>
              <a:rPr lang="ru-RU" altLang="ru-RU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72201" y="1117238"/>
            <a:ext cx="2608023" cy="3820522"/>
          </a:xfrm>
          <a:prstGeom prst="wedgeRoundRectCallout">
            <a:avLst>
              <a:gd name="adj1" fmla="val -255703"/>
              <a:gd name="adj2" fmla="val 78773"/>
              <a:gd name="adj3" fmla="val 16667"/>
            </a:avLst>
          </a:prstGeom>
          <a:solidFill>
            <a:srgbClr val="5BFF21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Красным цветом выделены строки,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есть расшифровка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ДРУГИЕ методы исследований»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по строкам 7, 9 и 10 таблицы 5401 количество  исследований должно строго совпадать данными из таблицы 5402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flipH="1">
            <a:off x="5076057" y="5589240"/>
            <a:ext cx="3904167" cy="1036915"/>
          </a:xfrm>
          <a:prstGeom prst="wedgeRoundRectCallout">
            <a:avLst>
              <a:gd name="adj1" fmla="val 3199"/>
              <a:gd name="adj2" fmla="val 20218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Допустимы расхождения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5401	таблица 5402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8		Строки 14, 16, 17,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12" y="457200"/>
            <a:ext cx="2095500" cy="381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4" name="Rectangle 605"/>
          <p:cNvSpPr>
            <a:spLocks noChangeArrowheads="1"/>
          </p:cNvSpPr>
          <p:nvPr/>
        </p:nvSpPr>
        <p:spPr bwMode="auto">
          <a:xfrm>
            <a:off x="304800" y="1905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16. Оснащение аппаратурой и оборудованием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24453830"/>
              </p:ext>
            </p:extLst>
          </p:nvPr>
        </p:nvGraphicFramePr>
        <p:xfrm>
          <a:off x="457200" y="838200"/>
          <a:ext cx="8305800" cy="6231196"/>
        </p:xfrm>
        <a:graphic>
          <a:graphicData uri="http://schemas.openxmlformats.org/drawingml/2006/table">
            <a:tbl>
              <a:tblPr/>
              <a:tblGrid>
                <a:gridCol w="4763062"/>
                <a:gridCol w="646054"/>
                <a:gridCol w="1452565"/>
                <a:gridCol w="1444119"/>
              </a:tblGrid>
              <a:tr h="5169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аппаратов и оборудования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в отделениях анестезиологии-реанимации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Аппаратурное оснащение (указать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к-во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): электрокардиографы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Комплексы для дозированной физической нагрузки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из них: велоэргометры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Аппарат для ИВЛ, 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транспортные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для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неинвазивной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вентиляции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Аппараты для наркоза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Мониторы глубины анестезии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Мониторы пациента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 транспортные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Мультигазмониторы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Дефибрилляторы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Аппараты ультразвуковой навигации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Шприцевые помпы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Инфузионные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насосы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единиц аппаратуры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из них: в эксплуатации до 3-х лет включительно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164" name="AutoShape 1"/>
          <p:cNvSpPr>
            <a:spLocks noChangeArrowheads="1"/>
          </p:cNvSpPr>
          <p:nvPr/>
        </p:nvSpPr>
        <p:spPr bwMode="auto">
          <a:xfrm>
            <a:off x="5867400" y="4648202"/>
            <a:ext cx="2895600" cy="1718725"/>
          </a:xfrm>
          <a:prstGeom prst="wedgeRoundRectCallout">
            <a:avLst>
              <a:gd name="adj1" fmla="val -45505"/>
              <a:gd name="adj2" fmla="val -16819"/>
              <a:gd name="adj3" fmla="val 16667"/>
            </a:avLst>
          </a:prstGeom>
          <a:solidFill>
            <a:srgbClr val="C4B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Описывается аппаратурное оснащение из числа единиц оборудования, состоящих на балансе медицинской организации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31 декабря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отчетного года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429000" y="3732214"/>
            <a:ext cx="3124200" cy="763588"/>
          </a:xfrm>
          <a:prstGeom prst="wedgeRoundRectCallout">
            <a:avLst>
              <a:gd name="adj1" fmla="val 72912"/>
              <a:gd name="adj2" fmla="val -137662"/>
              <a:gd name="adj3" fmla="val 16667"/>
            </a:avLst>
          </a:prstGeom>
          <a:solidFill>
            <a:srgbClr val="5BFF21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 наличии данных необходимо предоставить пояснение 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6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136207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8-495-611-53-56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1944" y="3645024"/>
            <a:ext cx="594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Times New Roman" pitchFamily="18" charset="0"/>
              </a:rPr>
              <a:t>TyurinaEM@mednet.ru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136207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Благодарю за внимание !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59832" y="4379506"/>
            <a:ext cx="6112718" cy="247849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txBody>
          <a:bodyPr/>
          <a:lstStyle>
            <a:lvl1pPr marL="609600" indent="-609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Если в организации на конец отчетного года в кабинете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занятых врачебных должностей (врач уволен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), средний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медперсонал есть, оборудование есть, </a:t>
            </a:r>
            <a:r>
              <a:rPr lang="ru-RU" altLang="ru-RU" sz="1400" b="1" dirty="0">
                <a:latin typeface="Times New Roman" pitchFamily="18" charset="0"/>
              </a:rPr>
              <a:t>то: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в таблице 1001 в стр. 126 в гр. 5 ставим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altLang="ru-RU" sz="1400" b="1" dirty="0">
                <a:latin typeface="Times New Roman" pitchFamily="18" charset="0"/>
              </a:rPr>
              <a:t>.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При этом сведения в таблице 1100 будут </a:t>
            </a:r>
            <a:r>
              <a:rPr lang="ru-RU" altLang="ru-RU" sz="1400" b="1" dirty="0" smtClean="0">
                <a:latin typeface="Times New Roman" pitchFamily="18" charset="0"/>
              </a:rPr>
              <a:t>заполнены  </a:t>
            </a:r>
            <a:r>
              <a:rPr lang="ru-RU" altLang="ru-RU" sz="1400" b="1" dirty="0">
                <a:latin typeface="Times New Roman" pitchFamily="18" charset="0"/>
              </a:rPr>
              <a:t>по строке 108 только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в графах 3 и 5 (штатные должности), 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по </a:t>
            </a:r>
            <a:r>
              <a:rPr lang="ru-RU" altLang="ru-RU" sz="1400" b="1" dirty="0">
                <a:latin typeface="Times New Roman" pitchFamily="18" charset="0"/>
              </a:rPr>
              <a:t>стр. 192 по гр. 3, 4, 5, 6, 9 и 10; 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а в таблице 4601 будут указаны сведения о числе лиц и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 выполненных им процедурах с начала года</a:t>
            </a:r>
          </a:p>
        </p:txBody>
      </p:sp>
      <p:sp>
        <p:nvSpPr>
          <p:cNvPr id="12" name="AutoShape 182"/>
          <p:cNvSpPr>
            <a:spLocks noChangeArrowheads="1"/>
          </p:cNvSpPr>
          <p:nvPr/>
        </p:nvSpPr>
        <p:spPr bwMode="auto">
          <a:xfrm>
            <a:off x="25400" y="4465915"/>
            <a:ext cx="2387600" cy="2307948"/>
          </a:xfrm>
          <a:prstGeom prst="wedgeRoundRectCallout">
            <a:avLst>
              <a:gd name="adj1" fmla="val 80180"/>
              <a:gd name="adj2" fmla="val -24205"/>
              <a:gd name="adj3" fmla="val 16667"/>
            </a:avLst>
          </a:prstGeom>
          <a:solidFill>
            <a:schemeClr val="bg2">
              <a:lumMod val="75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При заполнении таблицы 1001 следует иметь в виду: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325483"/>
            <a:ext cx="8991600" cy="13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ru-RU" altLang="ru-RU" sz="1800" dirty="0" smtClean="0">
                <a:latin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>наличие подразделения, отдела, отделения, кабинета следует показывать только  тогда, когда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штатным расписанием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> предусмотрены соответствующие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</a:rPr>
              <a:t>должности врачей и (или) среднего </a:t>
            </a:r>
            <a:r>
              <a:rPr lang="ru-RU" altLang="ru-RU" sz="1600" dirty="0" smtClean="0">
                <a:latin typeface="Times New Roman" pitchFamily="18" charset="0"/>
              </a:rPr>
              <a:t>медицинского персонала, соответствующее оборудование, аппаратура, ведется установленный учет, отчетность и показана работа данного подразделения, отдела, отделения, кабинета в соответствующих таблицах формы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266700" algn="l"/>
              </a:tabLst>
            </a:pPr>
            <a:r>
              <a:rPr lang="ru-RU" altLang="ru-RU" sz="1800" b="1" dirty="0" smtClean="0">
                <a:latin typeface="Times New Roman" pitchFamily="18" charset="0"/>
              </a:rPr>
              <a:t>Например, </a:t>
            </a:r>
            <a:r>
              <a:rPr lang="ru-RU" altLang="ru-RU" sz="1800" dirty="0" smtClean="0">
                <a:latin typeface="Times New Roman" pitchFamily="18" charset="0"/>
              </a:rPr>
              <a:t>организация, оказывающая медицинскую помощь в </a:t>
            </a:r>
            <a:r>
              <a:rPr lang="ru-RU" altLang="ru-RU" sz="1800" b="1" i="1" dirty="0" smtClean="0">
                <a:latin typeface="Times New Roman" pitchFamily="18" charset="0"/>
              </a:rPr>
              <a:t>амбулаторных</a:t>
            </a:r>
            <a:r>
              <a:rPr lang="ru-RU" altLang="ru-RU" sz="1800" dirty="0" smtClean="0">
                <a:latin typeface="Times New Roman" pitchFamily="18" charset="0"/>
              </a:rPr>
              <a:t> условиях, </a:t>
            </a:r>
            <a:r>
              <a:rPr lang="ru-RU" altLang="ru-RU" sz="1800" b="1" dirty="0" smtClean="0">
                <a:latin typeface="Times New Roman" pitchFamily="18" charset="0"/>
              </a:rPr>
              <a:t>физиотерапевтический кабинет: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96423"/>
            <a:ext cx="3923928" cy="1658474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Если в организации, на конец отчетного года кабинет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работает</a:t>
            </a:r>
            <a:r>
              <a:rPr lang="ru-RU" altLang="ru-RU" sz="1400" b="1" dirty="0">
                <a:latin typeface="Times New Roman" pitchFamily="18" charset="0"/>
              </a:rPr>
              <a:t>, то: 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в таблице 1001  в стр. 126 в гр. 5 ставим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altLang="ru-RU" sz="1400" b="1" dirty="0"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При этом должны быть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заполнены</a:t>
            </a:r>
            <a:r>
              <a:rPr lang="ru-RU" altLang="ru-RU" sz="1400" b="1" dirty="0">
                <a:latin typeface="Times New Roman" pitchFamily="18" charset="0"/>
              </a:rPr>
              <a:t> сведения: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ru-RU" altLang="ru-RU" sz="1400" b="1" dirty="0">
                <a:latin typeface="Times New Roman" pitchFamily="18" charset="0"/>
              </a:rPr>
              <a:t>в таблице 1100 строке 108 и(или) стр. 192 по гр. 3, 4, 5, 6, 9, 10 и в таблице 4601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17690" y="2071813"/>
            <a:ext cx="5154860" cy="2307694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txBody>
          <a:bodyPr/>
          <a:lstStyle>
            <a:lvl1pPr marL="609600" indent="-609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Если в организации на конец отчетного </a:t>
            </a:r>
            <a:r>
              <a:rPr lang="ru-RU" altLang="ru-RU" sz="1400" dirty="0" smtClean="0">
                <a:latin typeface="Times New Roman" pitchFamily="18" charset="0"/>
              </a:rPr>
              <a:t>года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кабинет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закрыт</a:t>
            </a:r>
            <a:r>
              <a:rPr lang="ru-RU" altLang="ru-RU" sz="1400" b="1" dirty="0">
                <a:latin typeface="Times New Roman" pitchFamily="18" charset="0"/>
              </a:rPr>
              <a:t>, то: 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таблица 1001 стр. 126</a:t>
            </a: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гр. 5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РАВНА 0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При этом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не должно быть сведений </a:t>
            </a:r>
            <a:endParaRPr lang="ru-RU" altLang="ru-RU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в </a:t>
            </a:r>
            <a:r>
              <a:rPr lang="ru-RU" altLang="ru-RU" sz="1400" b="1" dirty="0">
                <a:latin typeface="Times New Roman" pitchFamily="18" charset="0"/>
              </a:rPr>
              <a:t>таблице 1100 строках 108 и(или) </a:t>
            </a:r>
            <a:r>
              <a:rPr lang="ru-RU" altLang="ru-RU" sz="1400" b="1" dirty="0" smtClean="0">
                <a:latin typeface="Times New Roman" pitchFamily="18" charset="0"/>
              </a:rPr>
              <a:t>192 по </a:t>
            </a:r>
            <a:r>
              <a:rPr lang="ru-RU" altLang="ru-RU" sz="1400" b="1" dirty="0">
                <a:latin typeface="Times New Roman" pitchFamily="18" charset="0"/>
              </a:rPr>
              <a:t>гр. 3, 4, 5, 6, 9, и 10, 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а в таблице 4601 могут быть указаны сведения о числе лиц и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выполненных им </a:t>
            </a:r>
            <a:r>
              <a:rPr lang="ru-RU" altLang="ru-RU" sz="1400" b="1" dirty="0" smtClean="0">
                <a:latin typeface="Times New Roman" pitchFamily="18" charset="0"/>
              </a:rPr>
              <a:t>процедурах</a:t>
            </a:r>
          </a:p>
          <a:p>
            <a:pPr algn="r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с </a:t>
            </a:r>
            <a:r>
              <a:rPr lang="ru-RU" altLang="ru-RU" sz="1400" b="1" dirty="0">
                <a:latin typeface="Times New Roman" pitchFamily="18" charset="0"/>
              </a:rPr>
              <a:t>начала года до даты закрытия</a:t>
            </a:r>
          </a:p>
        </p:txBody>
      </p:sp>
      <p:sp>
        <p:nvSpPr>
          <p:cNvPr id="11" name="AutoShape 182"/>
          <p:cNvSpPr>
            <a:spLocks noChangeArrowheads="1"/>
          </p:cNvSpPr>
          <p:nvPr/>
        </p:nvSpPr>
        <p:spPr bwMode="auto">
          <a:xfrm>
            <a:off x="20640" y="4465915"/>
            <a:ext cx="2387600" cy="2307948"/>
          </a:xfrm>
          <a:prstGeom prst="wedgeRoundRectCallout">
            <a:avLst>
              <a:gd name="adj1" fmla="val 19232"/>
              <a:gd name="adj2" fmla="val -71607"/>
              <a:gd name="adj3" fmla="val 16667"/>
            </a:avLst>
          </a:prstGeom>
          <a:solidFill>
            <a:schemeClr val="bg2">
              <a:lumMod val="75000"/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/>
              <a:t>В графе 3 медицинская организация, являющаяся юридическим лицом проставляет в соответствующей</a:t>
            </a:r>
          </a:p>
          <a:p>
            <a:pPr algn="ctr">
              <a:defRPr/>
            </a:pPr>
            <a:r>
              <a:rPr lang="ru-RU" sz="1400" b="1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строке цифру 1.</a:t>
            </a:r>
            <a:r>
              <a:rPr lang="ru-RU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build="p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5888" y="117475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Char char=""/>
              <a:tabLst>
                <a:tab pos="266700" algn="l"/>
              </a:tabLst>
            </a:pPr>
            <a:r>
              <a:rPr lang="ru-RU" altLang="ru-RU" sz="1800" dirty="0" smtClean="0"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</a:rPr>
              <a:t>при заполнении таблицы необходимо учесть,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что отделения, которые оказывают медицинскую помощь в стационарных условиях, в таблицу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не включают</a:t>
            </a:r>
            <a:r>
              <a:rPr lang="ru-RU" altLang="ru-RU" sz="18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447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 </a:t>
            </a: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не отмечают профильные кабинеты специализированные медицинской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    организации (кожно-венерологические диспансеры –дерматовенерологические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    кабинеты, наркологические диспансеры – наркологические кабинеты, детские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    поликлиники – детские отделения и кабинеты и т.д.)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800" b="1" dirty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latin typeface="Times New Roman" pitchFamily="18" charset="0"/>
              </a:rPr>
              <a:t>медицинские организации, оказывающие медицинскую помощь только в амбулаторных условиях, и </a:t>
            </a:r>
            <a:r>
              <a:rPr lang="ru-RU" altLang="ru-RU" sz="1800" b="1" u="sng" dirty="0">
                <a:latin typeface="Times New Roman" pitchFamily="18" charset="0"/>
              </a:rPr>
              <a:t>не имеющие обособленных структурных подразделений</a:t>
            </a:r>
            <a:r>
              <a:rPr lang="ru-RU" altLang="ru-RU" sz="1800" b="1" dirty="0">
                <a:latin typeface="Times New Roman" pitchFamily="18" charset="0"/>
              </a:rPr>
              <a:t>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не отмечают </a:t>
            </a:r>
            <a:r>
              <a:rPr lang="ru-RU" altLang="ru-RU" sz="1800" b="1" dirty="0">
                <a:latin typeface="Times New Roman" pitchFamily="18" charset="0"/>
              </a:rPr>
              <a:t>соответствующие подразделения (поликлиника - поликлиники, амбулатория – амбулатории и т.д.) 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800" dirty="0">
                <a:latin typeface="Times New Roman" pitchFamily="18" charset="0"/>
              </a:rPr>
              <a:t>  </a:t>
            </a: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в обособленных структурных подразделениях наличие кабинета, отделения,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    отдела указывается в соответствии со штатным расписанием (положении о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    работе)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315" y="955675"/>
            <a:ext cx="8534149" cy="492125"/>
          </a:xfrm>
          <a:prstGeom prst="rect">
            <a:avLst/>
          </a:prstGeom>
          <a:solidFill>
            <a:srgbClr val="5BFF21">
              <a:alpha val="49000"/>
            </a:srgb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Исключение – строка 71</a:t>
            </a:r>
            <a:endParaRPr lang="ru-RU" alt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5898" y="507049"/>
            <a:ext cx="8610600" cy="21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Например,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lang="ru-RU" sz="1800" dirty="0" smtClean="0">
                <a:latin typeface="Times New Roman" pitchFamily="18" charset="0"/>
              </a:rPr>
              <a:t>В медицинской организации функционирует </a:t>
            </a:r>
            <a:r>
              <a:rPr lang="ru-RU" sz="1800" b="1" dirty="0" smtClean="0">
                <a:latin typeface="Times New Roman" pitchFamily="18" charset="0"/>
              </a:rPr>
              <a:t>физиотерапевтическое отделение</a:t>
            </a:r>
            <a:r>
              <a:rPr lang="ru-RU" sz="1800" dirty="0" smtClean="0">
                <a:latin typeface="Times New Roman" pitchFamily="18" charset="0"/>
              </a:rPr>
              <a:t>, в котором функционируют несколько кабинетов. В положении о работе физиотерапевтического отделения перечень кабинетов определен (утвержден).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266700" algn="l"/>
              </a:tabLst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lang="ru-RU" sz="1800" dirty="0" smtClean="0">
                <a:latin typeface="Times New Roman" pitchFamily="18" charset="0"/>
              </a:rPr>
              <a:t>Следовательно, в таблице 1001 по строке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124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</a:rPr>
              <a:t>в графе 4 </a:t>
            </a:r>
            <a:r>
              <a:rPr lang="ru-RU" sz="1800" dirty="0" smtClean="0">
                <a:latin typeface="Times New Roman" pitchFamily="18" charset="0"/>
              </a:rPr>
              <a:t>ставим 1.</a:t>
            </a:r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28194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lang="ru-RU" sz="1800" b="1" dirty="0"/>
              <a:t>Амбулатория</a:t>
            </a:r>
            <a:r>
              <a:rPr lang="ru-RU" sz="1800" dirty="0"/>
              <a:t> не может быть кабинетом, так как это структурное </a:t>
            </a:r>
            <a:r>
              <a:rPr lang="ru-RU" sz="1800" b="1" dirty="0"/>
              <a:t>подразделение</a:t>
            </a:r>
            <a:r>
              <a:rPr lang="ru-RU" sz="1800" dirty="0"/>
              <a:t>, оказывающее помощь пациентам в амбулаторных условиях, в том числе на дому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lang="ru-RU" sz="1800" dirty="0"/>
              <a:t>Следовательно, в таблице 1001 по строке 3 в графе 4 ставим 1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6818" y="4923115"/>
            <a:ext cx="8610600" cy="11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Аналогичная ситуация по таким структурным подразделениям как ФАП (фельдшерско-акушерский пункт), ФП (фельдшерский пункт) и др., которые тоже не могут быть показаны как кабинеты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4057" y="4277082"/>
            <a:ext cx="8534149" cy="492125"/>
          </a:xfrm>
          <a:prstGeom prst="rect">
            <a:avLst/>
          </a:prstGeom>
          <a:solidFill>
            <a:srgbClr val="5BFF21">
              <a:alpha val="49000"/>
            </a:srgb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Графа 3 заполняется однократно юридическим лицом</a:t>
            </a:r>
            <a:endParaRPr lang="ru-RU" alt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4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1" y="112714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304536"/>
              </p:ext>
            </p:extLst>
          </p:nvPr>
        </p:nvGraphicFramePr>
        <p:xfrm>
          <a:off x="212601" y="117475"/>
          <a:ext cx="8610600" cy="6500724"/>
        </p:xfrm>
        <a:graphic>
          <a:graphicData uri="http://schemas.openxmlformats.org/drawingml/2006/table">
            <a:tbl>
              <a:tblPr/>
              <a:tblGrid>
                <a:gridCol w="2971800"/>
                <a:gridCol w="838200"/>
                <a:gridCol w="2057400"/>
                <a:gridCol w="1371600"/>
                <a:gridCol w="1371600"/>
              </a:tblGrid>
              <a:tr h="113717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подразделений, отделов,  отделений, кабинетов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(нет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 есть - 1)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подразделений, отделов,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кабинетов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3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5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Амбулатории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4035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Аптеки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23612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 них: изготавливающие лекарственные препараты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поликлиники (отделения, кабинеты)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Дистанционно-диагностические кабинеты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4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для взрослых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9"/>
                    </a:solidFill>
                  </a:tcPr>
                </a:tc>
              </a:tr>
              <a:tr h="45718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для детей 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9"/>
                    </a:solidFill>
                  </a:tcPr>
                </a:tc>
              </a:tr>
              <a:tr h="859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Домовые хозяйства, на которые возложены функции по оказанию первой помощи (ДХПП)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заполнять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9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1038" y="117475"/>
            <a:ext cx="4446282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</a:rPr>
              <a:t>Обратить внимание!  НЕ заполнять!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23929" y="3901130"/>
            <a:ext cx="2376265" cy="2464058"/>
          </a:xfrm>
          <a:prstGeom prst="wedgeRoundRectCallout">
            <a:avLst>
              <a:gd name="adj1" fmla="val -70996"/>
              <a:gd name="adj2" fmla="val -66058"/>
              <a:gd name="adj3" fmla="val 16667"/>
            </a:avLst>
          </a:prstGeom>
          <a:solidFill>
            <a:srgbClr val="5BFF2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Строку 13 заполняют только медицинские организации, оказывающие ПМСП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7184</Words>
  <Application>Microsoft Office PowerPoint</Application>
  <PresentationFormat>Экран (4:3)</PresentationFormat>
  <Paragraphs>3315</Paragraphs>
  <Slides>57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2. Кабинеты, отделения, подразделения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2400 </vt:lpstr>
      <vt:lpstr>Презентация PowerPoint</vt:lpstr>
      <vt:lpstr>Таблица 2512 </vt:lpstr>
      <vt:lpstr>Таблица 2514 </vt:lpstr>
      <vt:lpstr>Таблица 2516 </vt:lpstr>
      <vt:lpstr>Таблица 2610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4201 </vt:lpstr>
      <vt:lpstr>Таблица 4201 </vt:lpstr>
      <vt:lpstr>Презентация PowerPoint</vt:lpstr>
      <vt:lpstr>При заполнении раздела VI «Работа диагностических отделений (кабинетов)» ФФСН №30 следует иметь в виду</vt:lpstr>
      <vt:lpstr>Таблица 5100 </vt:lpstr>
      <vt:lpstr>Таблица 5100 </vt:lpstr>
      <vt:lpstr>Таблица 5100 </vt:lpstr>
      <vt:lpstr>Презентация PowerPoint</vt:lpstr>
      <vt:lpstr>«Рентгенхирургия, рентгеноэндоваскулярные диагностика и лечение» в отделениях рентгенхирургии табл. 1001 стр. 108 и отделениях (кабинетах) рентгенэндоваскулярной диагностики и лечения табл. 1001  стр. 63</vt:lpstr>
      <vt:lpstr>Таблица 5113 </vt:lpstr>
      <vt:lpstr>Таблица 5114 </vt:lpstr>
      <vt:lpstr>Таблица 5115 </vt:lpstr>
      <vt:lpstr>Таблица 5115 </vt:lpstr>
      <vt:lpstr>Таблица 5119 </vt:lpstr>
      <vt:lpstr>Таблица 5120 </vt:lpstr>
      <vt:lpstr>Таблица 5122 </vt:lpstr>
      <vt:lpstr>Таблица 5124 </vt:lpstr>
      <vt:lpstr>Деятельность эндоскопических отделений (кабинетов)</vt:lpstr>
      <vt:lpstr>Аппараты и оборудование эндоскопических отделений (кабинетов)</vt:lpstr>
      <vt:lpstr>Таблица 5401 </vt:lpstr>
      <vt:lpstr>Таблица 5402 </vt:lpstr>
      <vt:lpstr>Таблица 5404 </vt:lpstr>
      <vt:lpstr>8-495-611-53-56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А. Голубев</dc:creator>
  <cp:lastModifiedBy>Никита А. Голубев</cp:lastModifiedBy>
  <cp:revision>5</cp:revision>
  <dcterms:created xsi:type="dcterms:W3CDTF">2018-12-10T15:54:55Z</dcterms:created>
  <dcterms:modified xsi:type="dcterms:W3CDTF">2018-12-12T07:39:37Z</dcterms:modified>
</cp:coreProperties>
</file>