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6" r:id="rId3"/>
    <p:sldId id="293" r:id="rId4"/>
    <p:sldId id="264" r:id="rId5"/>
    <p:sldId id="265" r:id="rId6"/>
    <p:sldId id="258" r:id="rId7"/>
    <p:sldId id="259" r:id="rId8"/>
    <p:sldId id="260" r:id="rId9"/>
    <p:sldId id="261" r:id="rId10"/>
    <p:sldId id="262" r:id="rId11"/>
    <p:sldId id="306" r:id="rId12"/>
    <p:sldId id="298" r:id="rId13"/>
    <p:sldId id="299" r:id="rId14"/>
    <p:sldId id="300" r:id="rId15"/>
    <p:sldId id="301" r:id="rId16"/>
    <p:sldId id="302" r:id="rId17"/>
    <p:sldId id="303" r:id="rId18"/>
    <p:sldId id="305" r:id="rId19"/>
    <p:sldId id="304" r:id="rId20"/>
    <p:sldId id="291" r:id="rId21"/>
    <p:sldId id="292" r:id="rId22"/>
    <p:sldId id="294" r:id="rId23"/>
    <p:sldId id="295" r:id="rId24"/>
    <p:sldId id="296" r:id="rId25"/>
    <p:sldId id="297" r:id="rId26"/>
    <p:sldId id="307" r:id="rId2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70" autoAdjust="0"/>
    <p:restoredTop sz="94660"/>
  </p:normalViewPr>
  <p:slideViewPr>
    <p:cSldViewPr>
      <p:cViewPr>
        <p:scale>
          <a:sx n="96" d="100"/>
          <a:sy n="96" d="100"/>
        </p:scale>
        <p:origin x="-5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CF83-3FC7-485B-A920-DE4FBE8DBD4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286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77E2-12BE-478F-9C77-DA62E8D07D9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921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D560-1649-4FFB-B9DE-26858793B77C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746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CF83-3FC7-485B-A920-DE4FBE8DBD4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807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862D-5CB9-48E2-846C-6AA0B5619B82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659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458-118B-451E-8BB3-79FC0CB9A06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276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1B5D-4D22-4BE5-869B-CE6CBD3E732A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51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9309-4181-4778-A2A2-65F5854E7FC7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86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0E4B-806D-424E-A21E-289D0FA1382E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085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48F2-C90D-4B6B-BCAA-5197E9495DB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440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E18B-D7C6-44E6-975F-B5C256BF6DAF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999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862D-5CB9-48E2-846C-6AA0B5619B82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84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46BF3-5B76-4A0C-9403-C55481300E67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88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77E2-12BE-478F-9C77-DA62E8D07D9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349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D560-1649-4FFB-B9DE-26858793B77C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491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458-118B-451E-8BB3-79FC0CB9A06D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30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1B5D-4D22-4BE5-869B-CE6CBD3E732A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61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9309-4181-4778-A2A2-65F5854E7FC7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740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0E4B-806D-424E-A21E-289D0FA1382E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365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48F2-C90D-4B6B-BCAA-5197E9495DB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929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E18B-D7C6-44E6-975F-B5C256BF6DAF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709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46BF3-5B76-4A0C-9403-C55481300E67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98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70F104-BBED-4354-A44A-DCD9D60E6E1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96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70F104-BBED-4354-A44A-DCD9D60E6E13}" type="datetime1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12.12.2018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29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cmpmait@yandex.r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80528" y="5124295"/>
            <a:ext cx="9505057" cy="176303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Врач-статистик Топоркова Инна Валерьевна</a:t>
            </a:r>
            <a:endParaRPr lang="ru-RU" sz="28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Телефон: +7 (4912) 77-92-04 (доб.113)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88639"/>
            <a:ext cx="914400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Государственное бюджетное учреждение </a:t>
            </a:r>
          </a:p>
          <a:p>
            <a:pPr algn="ctr"/>
            <a:r>
              <a:rPr lang="ru-RU" sz="2000" b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Рязанской области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«Центр медицинской профилактики МЕДИЦИНСКИЙ </a:t>
            </a:r>
            <a:r>
              <a:rPr lang="ru-RU" sz="2000" b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ИНФОРМАЦИОННО-АНАЛИТИЧЕСКИЙ </a:t>
            </a:r>
            <a:r>
              <a:rPr lang="ru-RU" sz="20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</a:t>
            </a:r>
            <a:r>
              <a:rPr lang="ru-RU" sz="2000" b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41175" y="6353161"/>
            <a:ext cx="9144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Рязань, </a:t>
            </a:r>
            <a:r>
              <a:rPr lang="ru-RU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2017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-8546" y="1412776"/>
            <a:ext cx="9145263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14124">
                  <a:lumMod val="75000"/>
                </a:srgbClr>
              </a:buClr>
            </a:pPr>
            <a:r>
              <a:rPr lang="ru-RU" sz="32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Таблица </a:t>
            </a:r>
            <a:r>
              <a:rPr lang="ru-RU" sz="32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2402 Умершие на дому, Отчет </a:t>
            </a:r>
            <a:r>
              <a:rPr lang="ru-RU" sz="32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Умершие от отдельных причин среди прикрепленного населения в возрасте 18-65 </a:t>
            </a:r>
            <a:r>
              <a:rPr lang="ru-RU" sz="32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лет, Отчет по приказу 1330 и мониторинг по снижению смертности от 7 нозологий (вкладки дыхание и пищеварение)</a:t>
            </a:r>
            <a:endParaRPr lang="ru-RU" sz="72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60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052736"/>
            <a:ext cx="8496944" cy="4968552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п.21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выбывших (выписанных + умерших) из стационара пациентов с астмой; астматическим статусом (J45, J46)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2000 (сумма граф 4+8+28+22) по строке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11.10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п.32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пациентов с болезнями органов дыхания, доставленных в стационар по экстренным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показаниям -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граф 5 и 23) по строке 11.0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п.33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пациентов, умерших от болезней органов дыхания (J00-J98) в стационарах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субъект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граф 8 и 28)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строке 11.0 - Приказ 1330 приложение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90584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Дыхание </a:t>
            </a:r>
            <a:r>
              <a:rPr lang="ru-RU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(окончание)</a:t>
            </a:r>
            <a:endParaRPr lang="ru-RU" sz="28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76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504528"/>
            <a:ext cx="9144000" cy="31700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СООТВЕТСТВИЕ МОНИТОРИНГА </a:t>
            </a:r>
            <a:r>
              <a:rPr lang="ru-RU" sz="4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СНИЖЕНИЮ СМЕРТНОСТИ ОТ 7 НОЗОЛОГИЙ </a:t>
            </a:r>
            <a:r>
              <a:rPr lang="ru-RU" sz="4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(дыхание и пищеварение) ФСН </a:t>
            </a:r>
            <a:r>
              <a:rPr lang="ru-RU" sz="4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№</a:t>
            </a:r>
            <a:r>
              <a:rPr lang="ru-RU" sz="4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endParaRPr lang="ru-RU" sz="4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25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64704"/>
            <a:ext cx="8496944" cy="5832648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п.8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 пациентов с бронхитом хроническим и неуточненным,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эмфиземой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J40-J43) хронической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обструктивной болезнью легких (J44), находящихся на диспансерном наблюдении, всего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12, Сумма таблиц 1000, 2000, 3000, графа 6, сумма строк 11.7+11.8</a:t>
            </a: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п.9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пациентов с пневмонией (J12-J16, J18), находящихся на диспансерном наблюдении,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всего -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Сумма таблиц 1000, 2000, 3000,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графа 6-12, строка 11.3</a:t>
            </a: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п.10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пациентов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астмой и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астматическим статусом (J45, J46), находящихся на диспансерном наблюдении,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всего -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ФСН №12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Сумма таблиц 1000, 2000, 3000, графа 6-12, строка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11.10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п.24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Зарегистрировано пациентов с болезнями органов дыхания  (J00-J98), всего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1000, 2000 и 3000, графа 4, строка 11.0</a:t>
            </a:r>
          </a:p>
          <a:p>
            <a:pPr marL="45720" indent="0">
              <a:buNone/>
            </a:pPr>
            <a:endParaRPr lang="ru-RU" sz="20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90584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Дыхание</a:t>
            </a:r>
          </a:p>
        </p:txBody>
      </p:sp>
    </p:spTree>
    <p:extLst>
      <p:ext uri="{BB962C8B-B14F-4D97-AF65-F5344CB8AC3E}">
        <p14:creationId xmlns:p14="http://schemas.microsoft.com/office/powerpoint/2010/main" val="35482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052736"/>
            <a:ext cx="8496944" cy="4968552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п.25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Зарегистрировано пациентов с болезнями органов дыхания  (J00-J98)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диагнозом, установленным впервые в жизни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1000, 2000 и 3000, графа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7,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строка 11.0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п.26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Зарегистрировано пациентов с бронхитом хроническим и неуточненным,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эмфиземой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J40-J43) хронической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обструктивной болезнью легких (J44),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всего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Форма №12, сумма Таблиц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1000,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2000, 3000 графа 4, сумма строк 11.7 +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11.8</a:t>
            </a:r>
          </a:p>
          <a:p>
            <a:pPr marL="4572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п.27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Зарегистрировано пациентов с бронхитом хроническим и неуточненным,  эмфиземой (J40-J43), хронической обструктивной болезнью легких (J44) с диагнозом, установленным впервые в жизни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1000, 2000 и 3000, графа 7, сумма строк 11.7 + 11.8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90584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Дыхание </a:t>
            </a:r>
            <a:r>
              <a:rPr lang="ru-RU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(продолжение)</a:t>
            </a:r>
            <a:endParaRPr lang="ru-RU" sz="28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9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052736"/>
            <a:ext cx="8496944" cy="4968552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п.28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Зарегистрировано пациентов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пневмонией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J12-J16, J18),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всего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Форма №12, сумма Таблиц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1000,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2000, 3000 графа 4, строка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11.3</a:t>
            </a:r>
          </a:p>
          <a:p>
            <a:pPr marL="4572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п.29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Зарегистрировано пациентов с пневмонией (J12-J16, J18)с диагнозом, установленным впервые в жизни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1000, 2000 и 3000, графа 7, строка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11.3</a:t>
            </a:r>
          </a:p>
          <a:p>
            <a:pPr marL="4572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п.30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Зарегистрировано пациентов с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астмой и астматическим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статусом (J45, J46),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всего –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12, сумма Таблиц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1000, 2000 и 3000, графа 4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строка 11.10</a:t>
            </a:r>
          </a:p>
          <a:p>
            <a:pPr marL="4572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п.31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Зарегистрировано пациентов с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астмой и астматическим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статусом  (J45, J46) с диагнозом, установленным впервые в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жизни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1000, 2000 и 3000, графа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строка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11.10</a:t>
            </a: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90584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Дыхание </a:t>
            </a:r>
            <a:r>
              <a:rPr lang="ru-RU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(окончание)</a:t>
            </a:r>
            <a:endParaRPr lang="ru-RU" sz="28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5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548680"/>
            <a:ext cx="8496944" cy="5688632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п.9.1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больных с болезнями органов пищеварения (К00-К92), состоящих на диспансерном учете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1000+2000+3000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 строка 12.0, графы (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13+6)-12 </a:t>
            </a:r>
          </a:p>
          <a:p>
            <a:pPr marL="4572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п.10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взятых на диспансерное наблюдение с впервые в жизни установленным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диагнозом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болезни органов пищеварения (К00-К92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1000+2000+3000,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строка 12.0, графа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</a:p>
          <a:p>
            <a:pPr marL="4572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п.10.1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больных с язвой  желудка и двенадцатиперстной кишки (К25-К26),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состоящих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диспансерном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учете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1000+ 2000+3000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строка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12.1, графы (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13+6)-12 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п.11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взятых на диспансерное наблюдение с впервые в жизни установленным диагнозом язвенной болезни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желудка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двенадцатиперстной кишки (К25-К26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1000+2000+3000, строка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12.1, графа 8</a:t>
            </a:r>
            <a:endParaRPr lang="ru-RU" sz="20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28974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Пищеварение</a:t>
            </a:r>
          </a:p>
        </p:txBody>
      </p:sp>
    </p:spTree>
    <p:extLst>
      <p:ext uri="{BB962C8B-B14F-4D97-AF65-F5344CB8AC3E}">
        <p14:creationId xmlns:p14="http://schemas.microsoft.com/office/powerpoint/2010/main" val="2854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1012" y="671303"/>
            <a:ext cx="8496944" cy="4968552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п.11.1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больных с болезнями печени (К70-К76), состоящих на диспансерном учете -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1000+2000+3000,строка 12.7,графы (13+6)-12 </a:t>
            </a:r>
          </a:p>
          <a:p>
            <a:pPr marL="4572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п.12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взятых на диспансерное наблюдение с впервые установленным диагнозом болезнями печени (К70-К76) -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1000+2000+3000,  строка 12.7, графы 8</a:t>
            </a:r>
          </a:p>
          <a:p>
            <a:pPr marL="4572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п.12.1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больных с болезнями поджелудочной железы (К85-К86) состоящих на диспансерном учете -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1000+2000+3000, строка 12.9, графы (13+6)-12 </a:t>
            </a:r>
          </a:p>
          <a:p>
            <a:pPr marL="4572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п.13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взятых на диспансерное наблюдение с впервые в жизни установленным диагнозом болезни поджелудочной железы (К85-К86)-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сумма таблиц 1000+2000+3000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строка 12.9, графы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484" y="148083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Пищеварение (продолжение)</a:t>
            </a:r>
          </a:p>
        </p:txBody>
      </p:sp>
    </p:spTree>
    <p:extLst>
      <p:ext uri="{BB962C8B-B14F-4D97-AF65-F5344CB8AC3E}">
        <p14:creationId xmlns:p14="http://schemas.microsoft.com/office/powerpoint/2010/main" val="132359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1012" y="671303"/>
            <a:ext cx="8496944" cy="4968552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п.29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Зарегистрировано болезней органов пищеварения (К00-К92)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всего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№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12, сумма таблиц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1000+2000+3000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строка 12.0, графа 4</a:t>
            </a:r>
          </a:p>
          <a:p>
            <a:pPr marL="4572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п.30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впервые в жизни установленных диагнозов болезней органов пищеварения (К00-К92)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1000+2000+3000, строка 12.0, графа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п.31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Зарегистрировано заболеваний с язвенной болезнью желудка и двенадцатиперстной кишки (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К25-К26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всего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1000+2000+ 3000,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строка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12.1,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графа 4</a:t>
            </a:r>
          </a:p>
          <a:p>
            <a:pPr marL="45720" indent="0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п.32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Зарегистрировано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заболеваний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впервые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установленным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диагнозом язвенной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болезнью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желудка и двенадцатиперстной кишки (К25-К26)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1000+2000+3000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строка 12.1, графа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484" y="148083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Пищеварение (продолжение)</a:t>
            </a:r>
          </a:p>
        </p:txBody>
      </p:sp>
    </p:spTree>
    <p:extLst>
      <p:ext uri="{BB962C8B-B14F-4D97-AF65-F5344CB8AC3E}">
        <p14:creationId xmlns:p14="http://schemas.microsoft.com/office/powerpoint/2010/main" val="377531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39577" y="628230"/>
            <a:ext cx="8496944" cy="4968552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п.33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Зарегистрировано болезней печени (К70- К76), всего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1000+2000+3000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строка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12.7,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графа 4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п.33.1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Из них с диагнозом болезней печени (К70- К76), установленным впервые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1000+2000+3000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строка 12.7, графа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п.34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Зарегистрировано болезней поджелудочной железы (К85-К86),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всего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1000+2000+3000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строка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12.9,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графа 4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п.34.1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Из них болезней поджелудочной железы (К85-К86), установленных впервые в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жизни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№12, сумма таблиц 1000+2000+3000, строка 12.9, графа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049" y="162370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Пищеварение </a:t>
            </a:r>
            <a:r>
              <a:rPr lang="ru-RU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(окончание)</a:t>
            </a:r>
            <a:endParaRPr lang="ru-RU" sz="28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76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08520" y="260648"/>
            <a:ext cx="9361040" cy="144016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  Порядок сдачи мониторинга БОД, БОП, отчета по приказу 1330, ФСН №12, №14 </a:t>
            </a:r>
            <a:r>
              <a:rPr lang="ru-RU" sz="3600" dirty="0"/>
              <a:t>и </a:t>
            </a:r>
            <a:r>
              <a:rPr lang="ru-RU" sz="3600" dirty="0" smtClean="0"/>
              <a:t>№30 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07504" y="2132856"/>
            <a:ext cx="8928992" cy="4248472"/>
          </a:xfrm>
        </p:spPr>
        <p:txBody>
          <a:bodyPr>
            <a:normAutofit fontScale="92500" lnSpcReduction="10000"/>
          </a:bodyPr>
          <a:lstStyle/>
          <a:p>
            <a:pPr marL="502920" indent="-457200">
              <a:buFont typeface="Georgia" pitchFamily="18" charset="0"/>
              <a:buAutoNum type="arabicPeriod"/>
            </a:pPr>
            <a:r>
              <a:rPr lang="ru-RU" dirty="0"/>
              <a:t>Прием мониторинга 7 нозологий (вкладки дыхание и пищеварение</a:t>
            </a:r>
            <a:r>
              <a:rPr lang="ru-RU" dirty="0" smtClean="0"/>
              <a:t>), </a:t>
            </a:r>
            <a:r>
              <a:rPr lang="ru-RU" dirty="0"/>
              <a:t>отчета по приказу 1330 за 12 месяцев </a:t>
            </a:r>
            <a:r>
              <a:rPr lang="ru-RU" dirty="0" smtClean="0"/>
              <a:t>2018 года</a:t>
            </a:r>
            <a:r>
              <a:rPr lang="ru-RU" dirty="0"/>
              <a:t>, </a:t>
            </a:r>
            <a:r>
              <a:rPr lang="ru-RU" dirty="0" smtClean="0"/>
              <a:t>таблицы </a:t>
            </a:r>
            <a:r>
              <a:rPr lang="ru-RU" dirty="0"/>
              <a:t>2402 Умершие на </a:t>
            </a:r>
            <a:r>
              <a:rPr lang="ru-RU" dirty="0" smtClean="0"/>
              <a:t>дому с отчетом </a:t>
            </a:r>
            <a:r>
              <a:rPr lang="ru-RU" dirty="0"/>
              <a:t>Умершие от отдельных причин среди прикрепленного населения в возрасте 18-65 </a:t>
            </a:r>
            <a:r>
              <a:rPr lang="ru-RU" dirty="0" smtClean="0"/>
              <a:t>лет, </a:t>
            </a:r>
            <a:r>
              <a:rPr lang="ru-RU" dirty="0"/>
              <a:t>производится </a:t>
            </a:r>
            <a:r>
              <a:rPr lang="ru-RU" dirty="0" smtClean="0"/>
              <a:t>только с </a:t>
            </a:r>
            <a:r>
              <a:rPr lang="ru-RU" dirty="0"/>
              <a:t>печатью и подписью главного </a:t>
            </a:r>
            <a:r>
              <a:rPr lang="ru-RU" dirty="0" smtClean="0"/>
              <a:t>врача.</a:t>
            </a:r>
            <a:endParaRPr lang="ru-RU" dirty="0"/>
          </a:p>
          <a:p>
            <a:pPr marL="502920" indent="-457200">
              <a:buAutoNum type="arabicPeriod"/>
            </a:pPr>
            <a:r>
              <a:rPr lang="ru-RU" dirty="0" smtClean="0"/>
              <a:t>После сдачи ФСН №14 и ФСН </a:t>
            </a:r>
            <a:r>
              <a:rPr lang="ru-RU" dirty="0"/>
              <a:t>№12 </a:t>
            </a:r>
            <a:r>
              <a:rPr lang="ru-RU" dirty="0" smtClean="0"/>
              <a:t>проверяющими делаются отметки с подписью в соответствующих ячейках в мониторинге по снижению смертности от 7 нозологий (во вкладках дыхание и пищеварение) и </a:t>
            </a:r>
            <a:r>
              <a:rPr lang="ru-RU" dirty="0"/>
              <a:t>отчете по приказу 1330 </a:t>
            </a:r>
            <a:r>
              <a:rPr lang="ru-RU" dirty="0" smtClean="0"/>
              <a:t>за 12 месяцев 2018г.</a:t>
            </a:r>
          </a:p>
          <a:p>
            <a:pPr marL="502920" indent="-457200">
              <a:buAutoNum type="arabicPeriod"/>
            </a:pPr>
            <a:r>
              <a:rPr lang="ru-RU" dirty="0" smtClean="0"/>
              <a:t>Прием </a:t>
            </a:r>
            <a:r>
              <a:rPr lang="ru-RU" dirty="0"/>
              <a:t>таблицы 2402 Умершие на дому с отчетом Умершие от отдельных причин среди прикрепленного населения в возрасте 18-65 </a:t>
            </a:r>
            <a:r>
              <a:rPr lang="ru-RU" dirty="0" smtClean="0"/>
              <a:t>лет, будет производиться только вместе с проверенными и подписанными отчетами по приказу 1330 и мониторингами по снижению смертности от 7 нозологий.</a:t>
            </a:r>
          </a:p>
        </p:txBody>
      </p:sp>
    </p:spTree>
    <p:extLst>
      <p:ext uri="{BB962C8B-B14F-4D97-AF65-F5344CB8AC3E}">
        <p14:creationId xmlns:p14="http://schemas.microsoft.com/office/powerpoint/2010/main" val="274248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052736"/>
            <a:ext cx="8496944" cy="4968552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 медицинские организации, сдающие годовые отчеты, подписывают «бегунок»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приема мониторингов и других отчетов за 2018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год.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00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88640"/>
            <a:ext cx="9144000" cy="5832648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СВЕРКА ФСН №14 и отчета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приказу 1330 за 12мес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2018г в приложении №2 </a:t>
            </a:r>
            <a:r>
              <a:rPr lang="ru-RU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Данные по графам 4, 5, 6, 7 по Приказу 1330 – должны быть соответственно </a:t>
            </a:r>
            <a:r>
              <a:rPr lang="ru-RU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равны в </a:t>
            </a:r>
            <a:r>
              <a:rPr lang="ru-RU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сумме таблиц 2000А и 2000В по графам «всего», «вскрыто в </a:t>
            </a:r>
            <a:r>
              <a:rPr lang="ru-RU" sz="20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патанатомии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», «вскрыто в БСМЭ» и разнице между «всего», и суммой </a:t>
            </a:r>
            <a:r>
              <a:rPr lang="ru-RU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«вскрыто в </a:t>
            </a:r>
            <a:r>
              <a:rPr lang="ru-RU" sz="2000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патанатомии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 и «вскрыто </a:t>
            </a:r>
            <a:r>
              <a:rPr lang="ru-RU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БСМЭ».</a:t>
            </a:r>
            <a:endParaRPr lang="ru-RU" sz="20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Данные по графам </a:t>
            </a:r>
            <a:r>
              <a:rPr lang="ru-RU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8, 9, 10, 11, 12 </a:t>
            </a:r>
            <a:r>
              <a:rPr lang="ru-RU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Приказу 1330 – должны быть соответственно равны в </a:t>
            </a:r>
            <a:r>
              <a:rPr lang="ru-RU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данным таблицы 2000В </a:t>
            </a:r>
            <a:r>
              <a:rPr lang="ru-RU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графам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28, 33, 29, 31 и </a:t>
            </a:r>
            <a:r>
              <a:rPr lang="ru-RU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разнице между графой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28 </a:t>
            </a:r>
            <a:r>
              <a:rPr lang="ru-RU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суммой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 </a:t>
            </a:r>
            <a:r>
              <a:rPr lang="ru-RU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31.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Данные по графам </a:t>
            </a:r>
            <a:r>
              <a:rPr lang="ru-RU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13, 14, 15, 16 </a:t>
            </a:r>
            <a:r>
              <a:rPr lang="ru-RU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Приказу 1330 – должны быть соответственно равны в </a:t>
            </a:r>
            <a:r>
              <a:rPr lang="ru-RU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разнице между 2000А </a:t>
            </a:r>
            <a:r>
              <a:rPr lang="ru-RU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2000Б по графам 8-17, 9-18</a:t>
            </a:r>
            <a:r>
              <a:rPr lang="ru-RU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11-20 </a:t>
            </a:r>
            <a:r>
              <a:rPr lang="ru-RU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разнице между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8-(9+11) и 17-(18+20).</a:t>
            </a:r>
            <a:endParaRPr lang="ru-RU" sz="200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endParaRPr lang="ru-RU" sz="200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21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92221940"/>
              </p:ext>
            </p:extLst>
          </p:nvPr>
        </p:nvGraphicFramePr>
        <p:xfrm>
          <a:off x="899592" y="27387"/>
          <a:ext cx="7704856" cy="657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884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</a:t>
                      </a:r>
                      <a:r>
                        <a:rPr lang="ru-RU" baseline="0" dirty="0" smtClean="0"/>
                        <a:t> строки в приложении №2 </a:t>
                      </a:r>
                    </a:p>
                    <a:p>
                      <a:r>
                        <a:rPr lang="ru-RU" baseline="0" dirty="0" smtClean="0"/>
                        <a:t>отчета по Приказу 1330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 строки</a:t>
                      </a:r>
                      <a:r>
                        <a:rPr lang="ru-RU" baseline="0" dirty="0" smtClean="0"/>
                        <a:t> в таблицах 2000 (А, Б, В) ФСН №14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2.0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2.8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3.0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3.0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3.1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4.0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5.0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5.0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5.1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5.4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6.0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6.0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7.0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7.0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8.0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10.0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8.2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10.4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8.2.1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10.4.1.1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8.2.2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10.4.2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8.2.3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10.4.3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8.2.4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10.4.4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57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31310386"/>
              </p:ext>
            </p:extLst>
          </p:nvPr>
        </p:nvGraphicFramePr>
        <p:xfrm>
          <a:off x="899592" y="27387"/>
          <a:ext cx="7704856" cy="657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884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</a:t>
                      </a:r>
                      <a:r>
                        <a:rPr lang="ru-RU" baseline="0" dirty="0" smtClean="0"/>
                        <a:t> строки в приложении №2 </a:t>
                      </a:r>
                    </a:p>
                    <a:p>
                      <a:r>
                        <a:rPr lang="ru-RU" baseline="0" dirty="0" smtClean="0"/>
                        <a:t>отчета по Приказу 1330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 строки</a:t>
                      </a:r>
                      <a:r>
                        <a:rPr lang="ru-RU" baseline="0" dirty="0" smtClean="0"/>
                        <a:t> в таблицах 2000 (А, Б, В) ФСН №14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8.3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10.7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8.3.1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10.7.1+10.7.2+10.7.3+10.7.3+10.7.4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8.3.1.1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10.7.1+10.7.2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8.3.1.2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10.7.3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9.0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11.0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9.2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11.8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9.3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11.10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10.0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12.0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10.2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12.8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10.2.2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12.8.1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10.3.2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12.10.1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11.0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13.0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12.0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14.0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13.0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15.0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14.0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17.0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15.0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18.0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4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48731357"/>
              </p:ext>
            </p:extLst>
          </p:nvPr>
        </p:nvGraphicFramePr>
        <p:xfrm>
          <a:off x="899592" y="27387"/>
          <a:ext cx="7704856" cy="278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884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</a:t>
                      </a:r>
                      <a:r>
                        <a:rPr lang="ru-RU" baseline="0" dirty="0" smtClean="0"/>
                        <a:t> строки в приложении №2 </a:t>
                      </a:r>
                    </a:p>
                    <a:p>
                      <a:r>
                        <a:rPr lang="ru-RU" baseline="0" dirty="0" smtClean="0"/>
                        <a:t>отчета по Приказу 1330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 строки</a:t>
                      </a:r>
                      <a:r>
                        <a:rPr lang="ru-RU" baseline="0" dirty="0" smtClean="0"/>
                        <a:t> в таблицах 2000 (А, Б, В) ФСН №14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16.0 – не должна быть заполнена ни у кого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19.0 – не должна быть заполнена ни у кого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17.0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20.0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17.1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20.5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17.2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20.6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17.2.1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20.6.1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7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88640"/>
            <a:ext cx="9144000" cy="5832648"/>
          </a:xfrm>
        </p:spPr>
        <p:txBody>
          <a:bodyPr anchor="t">
            <a:noAutofit/>
          </a:bodyPr>
          <a:lstStyle/>
          <a:p>
            <a:pPr marL="4572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СВЕРКА таблицы 2402 и отчета в приложении №1 по приказу 1330 за 12мес 2018г 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Данные по суммам граф 6+7, 10+11+12 и 15+16 и разница между </a:t>
            </a:r>
            <a:r>
              <a:rPr lang="ru-RU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суммами граф 6+7 </a:t>
            </a:r>
            <a:r>
              <a:rPr lang="ru-RU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15+16 по Приказу 1330 в приложении №1 – должны быть соответственно </a:t>
            </a:r>
            <a:r>
              <a:rPr lang="ru-RU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равны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таблице 2402 в графе 3 строкам 1, 2, 4, 5.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Данные по </a:t>
            </a:r>
            <a:r>
              <a:rPr lang="ru-RU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сумме граф 15+16 в строках 8.3.1 и 8.2.2 по </a:t>
            </a:r>
            <a:r>
              <a:rPr lang="ru-RU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Приказу 1330 – должны быть соответственно равны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таблице </a:t>
            </a:r>
            <a:r>
              <a:rPr lang="ru-RU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2402 в графе 3 строкам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 и 7.</a:t>
            </a:r>
            <a:endParaRPr lang="ru-RU" sz="200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СВЕРКА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отчета Умершие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 отдельных причин среди прикрепленного населения в возрасте 18-65 лет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 и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отчета в приложении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№3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приказу 1330 за 12мес 2018г 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endParaRPr lang="ru-RU" sz="200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9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242247"/>
              </p:ext>
            </p:extLst>
          </p:nvPr>
        </p:nvGraphicFramePr>
        <p:xfrm>
          <a:off x="611556" y="2204864"/>
          <a:ext cx="7632852" cy="928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12172"/>
                <a:gridCol w="432048"/>
                <a:gridCol w="1080120"/>
                <a:gridCol w="1656184"/>
                <a:gridCol w="432048"/>
                <a:gridCol w="864096"/>
                <a:gridCol w="792088"/>
                <a:gridCol w="864096"/>
              </a:tblGrid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Мертворожденный или живорожденный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вес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Срок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</a:rPr>
                        <a:t> беременности</a:t>
                      </a:r>
                      <a:endParaRPr lang="ru-RU" sz="100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Фамилия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пол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Дата и время рождения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Дата и время смерти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Дата вскрытия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80264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5656" y="1124744"/>
            <a:ext cx="61926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Мертворожденные и живорожденные, </a:t>
            </a:r>
            <a:r>
              <a:rPr lang="ru-RU" dirty="0" smtClean="0"/>
              <a:t>а также умершие дети, вскрытые </a:t>
            </a:r>
            <a:r>
              <a:rPr lang="ru-RU" dirty="0" smtClean="0"/>
              <a:t>в патологоанатомическом отделении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205117"/>
              </p:ext>
            </p:extLst>
          </p:nvPr>
        </p:nvGraphicFramePr>
        <p:xfrm>
          <a:off x="683568" y="3717032"/>
          <a:ext cx="6096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Списки для сверки и протоколы заседания</a:t>
                      </a:r>
                      <a:r>
                        <a:rPr lang="ru-RU" baseline="0" dirty="0" smtClean="0"/>
                        <a:t> КИЛИ по мертворожденным </a:t>
                      </a:r>
                      <a:r>
                        <a:rPr lang="ru-RU" dirty="0" smtClean="0"/>
                        <a:t>прислать не позднее 09.01.19</a:t>
                      </a:r>
                      <a:r>
                        <a:rPr lang="ru-RU" baseline="0" dirty="0" smtClean="0"/>
                        <a:t> на электронную почту </a:t>
                      </a:r>
                      <a:r>
                        <a:rPr lang="en-US" baseline="0" dirty="0" smtClean="0">
                          <a:hlinkClick r:id="rId2"/>
                        </a:rPr>
                        <a:t>cmpmait@yandex.ru</a:t>
                      </a:r>
                      <a:r>
                        <a:rPr lang="ru-RU" baseline="0" dirty="0" smtClean="0"/>
                        <a:t> с темой письма «Годовой. Список умерших»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110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196752"/>
            <a:ext cx="9144000" cy="378565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СООТВЕТСТВИЕ МОНИТОРИНГА </a:t>
            </a:r>
            <a:r>
              <a:rPr lang="ru-RU" sz="4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СНИЖЕНИЮ СМЕРТНОСТИ ОТ 7 НОЗОЛОГИЙ </a:t>
            </a:r>
            <a:r>
              <a:rPr lang="ru-RU" sz="4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(дыхание и пищеварение) ФСН </a:t>
            </a:r>
            <a:r>
              <a:rPr lang="ru-RU" sz="4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№14 </a:t>
            </a:r>
            <a:r>
              <a:rPr lang="ru-RU" sz="4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ПРИКАЗУ </a:t>
            </a:r>
            <a:r>
              <a:rPr lang="ru-RU" sz="4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№1330 МЗ РО</a:t>
            </a:r>
          </a:p>
        </p:txBody>
      </p:sp>
    </p:spTree>
    <p:extLst>
      <p:ext uri="{BB962C8B-B14F-4D97-AF65-F5344CB8AC3E}">
        <p14:creationId xmlns:p14="http://schemas.microsoft.com/office/powerpoint/2010/main" val="70776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548680"/>
            <a:ext cx="8496944" cy="4968552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п.14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больных с болезнями органов пищеварения (К00-К92) доставленных в стационар по экстренным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показаниям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всего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граф 5+23)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строке 12.0</a:t>
            </a: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п.15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пациентов с язвенной болезнью желудка и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ДПК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К25-К26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доставленных в стационар по экстренным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показаниям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всего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граф 5+23) по строке 12.1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п.16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больных с болезнями печени (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К70-К76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доставленных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стационар по экстренным показаниям,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всего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граф 5+23) по строке 12.8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п.17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больных с болезнями поджелудочной железы (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К85-К86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), доставленных в стационар по экстренным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показаниям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всего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граф 5+23) по строке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12.10</a:t>
            </a:r>
            <a:endParaRPr lang="ru-RU" sz="20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28974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Пищеварение</a:t>
            </a:r>
          </a:p>
        </p:txBody>
      </p:sp>
    </p:spTree>
    <p:extLst>
      <p:ext uri="{BB962C8B-B14F-4D97-AF65-F5344CB8AC3E}">
        <p14:creationId xmlns:p14="http://schemas.microsoft.com/office/powerpoint/2010/main" val="418422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1012" y="671303"/>
            <a:ext cx="8496944" cy="4968552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п.18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больных с болезнями органов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пищеварения (К00-К92),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умерших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стационаре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2000 (сумма граф 8+28) по строке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12.0 -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Приказ 1330 приложение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п.19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выбывших (</a:t>
            </a:r>
            <a:r>
              <a:rPr lang="ru-RU" sz="20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выписанные+умершие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с болезнями органов пищеварения (К00-К92),  в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стационаре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 4+8+28+22) по строке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12.0</a:t>
            </a:r>
          </a:p>
          <a:p>
            <a:pPr marL="4572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п.20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больных с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язвенной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болезнью желудка и двенадцатиперстной кишки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K25-K26), умерших в стационаре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2000 (сумма граф 8+28) по строке 12.1 - Приказ 1330 приложение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</a:p>
          <a:p>
            <a:pPr marL="45720" indent="0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п.21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выбывших (</a:t>
            </a:r>
            <a:r>
              <a:rPr lang="ru-RU" sz="20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выписанных+умерших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из стационара пациентов с язвенной болезни желудка и ДПК (К25-К26), в стационаре -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2000 (сумма граф 4+8+28+22) по строке 12.1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484" y="148083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Пищеварение (продолжение)</a:t>
            </a:r>
          </a:p>
        </p:txBody>
      </p:sp>
    </p:spTree>
    <p:extLst>
      <p:ext uri="{BB962C8B-B14F-4D97-AF65-F5344CB8AC3E}">
        <p14:creationId xmlns:p14="http://schemas.microsoft.com/office/powerpoint/2010/main" val="336856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39577" y="628230"/>
            <a:ext cx="8496944" cy="4968552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п.22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больных с болезнями печени (K70-K76), умерших в стационаре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граф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8+28) по строке 12.8 - Приказ 1330 приложение 2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п.23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выбывших (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выписанных + умерших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из стационара больных с  болезнями печени (K70-K76)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 4+8+28+22) по строке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12.8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п.24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больных с болезнями больных с 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болезнями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поджелудочной железы (K85-K86), умерших в стационаре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граф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8+28) по строке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12.10 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п.25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выбывших (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выписанных + умерших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из стационара больных с  болезнями поджелудочной железы (K85-K86)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2000,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(сумма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 4+8+28+22) по строке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12.10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049" y="162370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Пищеварение </a:t>
            </a:r>
            <a:r>
              <a:rPr lang="ru-RU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(окончание)</a:t>
            </a:r>
            <a:endParaRPr lang="ru-RU" sz="28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1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052736"/>
            <a:ext cx="8496944" cy="4968552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п.11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пациентов,  умерших с бронхитом хроническим и неуточненным, эмфиземой (J40-J43) хронической </a:t>
            </a:r>
            <a:r>
              <a:rPr lang="ru-RU" sz="2000" b="1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обструктивной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болезнью легких (J44) в стационарах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субъекта -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8+28) по строкам 11.7+11.8</a:t>
            </a: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п.12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пациентов с бронхитом хроническим и неуточненным,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эмфиземой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(J40-J43) хронической </a:t>
            </a:r>
            <a:r>
              <a:rPr lang="ru-RU" sz="2000" b="1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обструктивной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болезнью легких (J44), доставленных в стационар по экстренным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показаниям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5+23) по строкам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11.7+11.8</a:t>
            </a:r>
          </a:p>
          <a:p>
            <a:pPr marL="45720" indent="0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п.13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пациентов, умерших с пневмонией (J12-J16, J18) в стационарах субъекта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ФСН №14, Таблица 2000 (сумма граф 8+28) по строке 11.3 -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Приказ 1330 приложение 2</a:t>
            </a:r>
          </a:p>
          <a:p>
            <a:pPr marL="45720" indent="0">
              <a:buNone/>
            </a:pPr>
            <a:endParaRPr lang="ru-RU" sz="20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90584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Дыхание</a:t>
            </a:r>
          </a:p>
        </p:txBody>
      </p:sp>
    </p:spTree>
    <p:extLst>
      <p:ext uri="{BB962C8B-B14F-4D97-AF65-F5344CB8AC3E}">
        <p14:creationId xmlns:p14="http://schemas.microsoft.com/office/powerpoint/2010/main" val="340159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13804"/>
            <a:ext cx="8496944" cy="5395516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п.14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пациентов с пневмонией (J12-J16, J18), доставленных в стационар по экстренным показаниям к общему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5+23) по строке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11.3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п.16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Число умерших с астмой; астматическим статусом (J45, J46) в стационарах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субъекта -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8+28) по строке 11.10 -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Приказ 1330 приложение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п.17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пациентов с астмой (J45, J46),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доставленных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стационар по экстренным показаниям, всего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5+23) по строке 11.10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п.18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выбывших (выписанных + умерших) из стационара пациентов с пневмонией (J12-J16, J18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граф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4+8+22+28) по строке 11.3</a:t>
            </a:r>
            <a:endParaRPr lang="ru-RU" sz="20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90584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Дыхание</a:t>
            </a:r>
            <a:r>
              <a:rPr lang="en-US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продолжение</a:t>
            </a:r>
            <a:r>
              <a:rPr lang="en-US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ru-RU" sz="28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4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052736"/>
            <a:ext cx="8496944" cy="4968552"/>
          </a:xfrm>
        </p:spPr>
        <p:txBody>
          <a:bodyPr anchor="t">
            <a:noAutofit/>
          </a:bodyPr>
          <a:lstStyle/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п.18.1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выбывших (выписанных + умерших) из стационара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детей (до 18 лет)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пневмонией (J12-J16, J18)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2000 (сумма граф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22+28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по строке 11.3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п.19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выбывших (выписанных + умерших) из стационара пациентов с болезнями органов дыхания (J00-J98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-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граф 4+8+28+22) по строке 11.0</a:t>
            </a:r>
          </a:p>
          <a:p>
            <a:pPr marL="4572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п.20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выбывших (выписанных + умерших) из стационара пациентов с 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бронхитом </a:t>
            </a:r>
            <a:r>
              <a:rPr lang="ru-RU" sz="2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хроническим и неуточненным, эмфиземой (J40-J43) хронической обструктивной болезнью легких (J44</a:t>
            </a:r>
            <a:r>
              <a:rPr lang="ru-RU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- </a:t>
            </a:r>
            <a:r>
              <a:rPr lang="ru-RU" sz="20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ФСН №14, Таблица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2000 (сумма граф 4+8+22+28) по строкам 11.7+11.8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anchor="ctr"/>
          <a:lstStyle/>
          <a:p>
            <a:fld id="{7E435808-AFEC-4FDA-ADE2-84111DD57F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9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90584"/>
            <a:ext cx="914400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Дыхание </a:t>
            </a:r>
            <a:r>
              <a:rPr lang="ru-RU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(продолжение)</a:t>
            </a:r>
            <a:endParaRPr lang="ru-RU" sz="28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45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1250</TotalTime>
  <Words>2572</Words>
  <Application>Microsoft Office PowerPoint</Application>
  <PresentationFormat>Экран (4:3)</PresentationFormat>
  <Paragraphs>203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Воздушный поток</vt:lpstr>
      <vt:lpstr>1_Воздушный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Порядок сдачи мониторинга БОД, БОП, отчета по приказу 1330, ФСН №12, №14 и №30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m7u</dc:creator>
  <cp:lastModifiedBy>m7u</cp:lastModifiedBy>
  <cp:revision>66</cp:revision>
  <cp:lastPrinted>2016-12-15T13:24:37Z</cp:lastPrinted>
  <dcterms:created xsi:type="dcterms:W3CDTF">2016-12-13T13:22:48Z</dcterms:created>
  <dcterms:modified xsi:type="dcterms:W3CDTF">2018-12-12T11:41:41Z</dcterms:modified>
</cp:coreProperties>
</file>