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  <p:sldMasterId id="2147483977" r:id="rId2"/>
  </p:sldMasterIdLst>
  <p:notesMasterIdLst>
    <p:notesMasterId r:id="rId38"/>
  </p:notesMasterIdLst>
  <p:handoutMasterIdLst>
    <p:handoutMasterId r:id="rId39"/>
  </p:handoutMasterIdLst>
  <p:sldIdLst>
    <p:sldId id="256" r:id="rId3"/>
    <p:sldId id="298" r:id="rId4"/>
    <p:sldId id="263" r:id="rId5"/>
    <p:sldId id="307" r:id="rId6"/>
    <p:sldId id="266" r:id="rId7"/>
    <p:sldId id="301" r:id="rId8"/>
    <p:sldId id="308" r:id="rId9"/>
    <p:sldId id="264" r:id="rId10"/>
    <p:sldId id="299" r:id="rId11"/>
    <p:sldId id="306" r:id="rId12"/>
    <p:sldId id="300" r:id="rId13"/>
    <p:sldId id="267" r:id="rId14"/>
    <p:sldId id="268" r:id="rId15"/>
    <p:sldId id="309" r:id="rId16"/>
    <p:sldId id="305" r:id="rId17"/>
    <p:sldId id="269" r:id="rId18"/>
    <p:sldId id="304" r:id="rId19"/>
    <p:sldId id="270" r:id="rId20"/>
    <p:sldId id="272" r:id="rId21"/>
    <p:sldId id="273" r:id="rId22"/>
    <p:sldId id="274" r:id="rId23"/>
    <p:sldId id="275" r:id="rId24"/>
    <p:sldId id="296" r:id="rId25"/>
    <p:sldId id="303" r:id="rId26"/>
    <p:sldId id="279" r:id="rId27"/>
    <p:sldId id="30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61" r:id="rId37"/>
  </p:sldIdLst>
  <p:sldSz cx="10691813" cy="7559675"/>
  <p:notesSz cx="6761163" cy="9942513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DF7"/>
    <a:srgbClr val="E6ECF6"/>
    <a:srgbClr val="A5CEF2"/>
    <a:srgbClr val="9FC5E6"/>
    <a:srgbClr val="215968"/>
    <a:srgbClr val="215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8" autoAdjust="0"/>
    <p:restoredTop sz="96743"/>
  </p:normalViewPr>
  <p:slideViewPr>
    <p:cSldViewPr snapToGrid="0">
      <p:cViewPr varScale="1">
        <p:scale>
          <a:sx n="115" d="100"/>
          <a:sy n="115" d="100"/>
        </p:scale>
        <p:origin x="1176" y="138"/>
      </p:cViewPr>
      <p:guideLst>
        <p:guide orient="horz" pos="2381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0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476" cy="498983"/>
          </a:xfrm>
          <a:prstGeom prst="rect">
            <a:avLst/>
          </a:prstGeom>
        </p:spPr>
        <p:txBody>
          <a:bodyPr vert="horz" lIns="92574" tIns="46287" rIns="92574" bIns="462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92" y="0"/>
            <a:ext cx="2930476" cy="498983"/>
          </a:xfrm>
          <a:prstGeom prst="rect">
            <a:avLst/>
          </a:prstGeom>
        </p:spPr>
        <p:txBody>
          <a:bodyPr vert="horz" lIns="92574" tIns="46287" rIns="92574" bIns="46287" rtlCol="0"/>
          <a:lstStyle>
            <a:lvl1pPr algn="r">
              <a:defRPr sz="1200"/>
            </a:lvl1pPr>
          </a:lstStyle>
          <a:p>
            <a:fld id="{0FB429D0-E43C-0741-9C5E-700103A51602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530"/>
            <a:ext cx="2930476" cy="498983"/>
          </a:xfrm>
          <a:prstGeom prst="rect">
            <a:avLst/>
          </a:prstGeom>
        </p:spPr>
        <p:txBody>
          <a:bodyPr vert="horz" lIns="92574" tIns="46287" rIns="92574" bIns="462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92" y="9443530"/>
            <a:ext cx="2930476" cy="498983"/>
          </a:xfrm>
          <a:prstGeom prst="rect">
            <a:avLst/>
          </a:prstGeom>
        </p:spPr>
        <p:txBody>
          <a:bodyPr vert="horz" lIns="92574" tIns="46287" rIns="92574" bIns="46287" rtlCol="0" anchor="b"/>
          <a:lstStyle>
            <a:lvl1pPr algn="r">
              <a:defRPr sz="1200"/>
            </a:lvl1pPr>
          </a:lstStyle>
          <a:p>
            <a:fld id="{B667E82B-6D16-C443-95AB-6C7D5FD87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465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476" cy="497368"/>
          </a:xfrm>
          <a:prstGeom prst="rect">
            <a:avLst/>
          </a:prstGeom>
        </p:spPr>
        <p:txBody>
          <a:bodyPr vert="horz" lIns="92574" tIns="46287" rIns="92574" bIns="462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92" y="0"/>
            <a:ext cx="2930476" cy="497368"/>
          </a:xfrm>
          <a:prstGeom prst="rect">
            <a:avLst/>
          </a:prstGeom>
        </p:spPr>
        <p:txBody>
          <a:bodyPr vert="horz" lIns="92574" tIns="46287" rIns="92574" bIns="46287" rtlCol="0"/>
          <a:lstStyle>
            <a:lvl1pPr algn="r">
              <a:defRPr sz="1200"/>
            </a:lvl1pPr>
          </a:lstStyle>
          <a:p>
            <a:fld id="{FFFC7AC0-7005-489B-8342-D8A490D7F50F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4538" y="746125"/>
            <a:ext cx="52720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74" tIns="46287" rIns="92574" bIns="4628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755" y="4723381"/>
            <a:ext cx="5407654" cy="4473081"/>
          </a:xfrm>
          <a:prstGeom prst="rect">
            <a:avLst/>
          </a:prstGeom>
        </p:spPr>
        <p:txBody>
          <a:bodyPr vert="horz" lIns="92574" tIns="46287" rIns="92574" bIns="4628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530"/>
            <a:ext cx="2930476" cy="497368"/>
          </a:xfrm>
          <a:prstGeom prst="rect">
            <a:avLst/>
          </a:prstGeom>
        </p:spPr>
        <p:txBody>
          <a:bodyPr vert="horz" lIns="92574" tIns="46287" rIns="92574" bIns="462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92" y="9443530"/>
            <a:ext cx="2930476" cy="497368"/>
          </a:xfrm>
          <a:prstGeom prst="rect">
            <a:avLst/>
          </a:prstGeom>
        </p:spPr>
        <p:txBody>
          <a:bodyPr vert="horz" lIns="92574" tIns="46287" rIns="92574" bIns="46287" rtlCol="0" anchor="b"/>
          <a:lstStyle>
            <a:lvl1pPr algn="r">
              <a:defRPr sz="1200"/>
            </a:lvl1pPr>
          </a:lstStyle>
          <a:p>
            <a:fld id="{3F6B40D6-2798-481E-87C0-D708BA5E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10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477" y="1239586"/>
            <a:ext cx="8018860" cy="2631887"/>
          </a:xfrm>
        </p:spPr>
        <p:txBody>
          <a:bodyPr anchor="b">
            <a:normAutofit/>
          </a:bodyPr>
          <a:lstStyle>
            <a:lvl1pPr algn="ctr">
              <a:defRPr sz="526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>
            <a:normAutofit/>
          </a:bodyPr>
          <a:lstStyle>
            <a:lvl1pPr marL="0" indent="0" algn="ctr">
              <a:buNone/>
              <a:defRPr sz="210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0964" indent="0" algn="ctr">
              <a:buNone/>
              <a:defRPr sz="2456"/>
            </a:lvl2pPr>
            <a:lvl3pPr marL="801929" indent="0" algn="ctr">
              <a:buNone/>
              <a:defRPr sz="2105"/>
            </a:lvl3pPr>
            <a:lvl4pPr marL="1202893" indent="0" algn="ctr">
              <a:buNone/>
              <a:defRPr sz="1754"/>
            </a:lvl4pPr>
            <a:lvl5pPr marL="1603858" indent="0" algn="ctr">
              <a:buNone/>
              <a:defRPr sz="1754"/>
            </a:lvl5pPr>
            <a:lvl6pPr marL="2004822" indent="0" algn="ctr">
              <a:buNone/>
              <a:defRPr sz="1754"/>
            </a:lvl6pPr>
            <a:lvl7pPr marL="2405786" indent="0" algn="ctr">
              <a:buNone/>
              <a:defRPr sz="1754"/>
            </a:lvl7pPr>
            <a:lvl8pPr marL="2806751" indent="0" algn="ctr">
              <a:buNone/>
              <a:defRPr sz="1754"/>
            </a:lvl8pPr>
            <a:lvl9pPr marL="3207715" indent="0" algn="ctr">
              <a:buNone/>
              <a:defRPr sz="175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49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276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598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978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290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75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48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1960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653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437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600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261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397232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2" y="397233"/>
            <a:ext cx="6782619" cy="640647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3642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8310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674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398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6311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9794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060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6697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24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522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39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0495" cy="755967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3992"/>
            <a:ext cx="1824826" cy="615921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4591" y="1669525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22865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833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202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1834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8404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943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948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467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490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531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8089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9648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59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053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90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3931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214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4544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149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2812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8081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98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0978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3" y="1887629"/>
            <a:ext cx="9221689" cy="3142929"/>
          </a:xfrm>
        </p:spPr>
        <p:txBody>
          <a:bodyPr anchor="b">
            <a:normAutofit/>
          </a:bodyPr>
          <a:lstStyle>
            <a:lvl1pPr>
              <a:defRPr sz="526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3" y="5018436"/>
            <a:ext cx="9221689" cy="1653678"/>
          </a:xfrm>
        </p:spPr>
        <p:txBody>
          <a:bodyPr anchor="t">
            <a:normAutofit/>
          </a:bodyPr>
          <a:lstStyle>
            <a:lvl1pPr marL="0" indent="0">
              <a:buNone/>
              <a:defRPr sz="210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096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3615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831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4723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013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351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935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52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75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3707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4922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26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1137" y="2015914"/>
            <a:ext cx="4544021" cy="47965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5914"/>
            <a:ext cx="4544021" cy="47965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9415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168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891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767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426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0495" cy="755967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3992"/>
            <a:ext cx="1824826" cy="615921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4591" y="1669525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552306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9142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411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9597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8325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896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137" y="1853929"/>
            <a:ext cx="4521746" cy="91018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137" y="2764110"/>
            <a:ext cx="4521746" cy="40570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929"/>
            <a:ext cx="4544021" cy="91017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4110"/>
            <a:ext cx="4544021" cy="40570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854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8790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636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4319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151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958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332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320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2122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841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7923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865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699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2339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5657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568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509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2911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8392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992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069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131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6656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621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682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700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7130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823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9699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899" y="-9334"/>
            <a:ext cx="10721985" cy="7578343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1972" y="2650553"/>
            <a:ext cx="6813013" cy="1814743"/>
          </a:xfrm>
        </p:spPr>
        <p:txBody>
          <a:bodyPr anchor="b">
            <a:noAutofit/>
          </a:bodyPr>
          <a:lstStyle>
            <a:lvl1pPr algn="r">
              <a:defRPr sz="5952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1972" y="4465295"/>
            <a:ext cx="6813013" cy="120912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2452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8844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2977208"/>
            <a:ext cx="7422198" cy="2013467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42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71971"/>
            <a:ext cx="7422197" cy="1455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88" y="2381649"/>
            <a:ext cx="3610836" cy="427783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148" y="2381651"/>
            <a:ext cx="3610837" cy="4277834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6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735" y="503979"/>
            <a:ext cx="3448110" cy="1763921"/>
          </a:xfrm>
        </p:spPr>
        <p:txBody>
          <a:bodyPr anchor="b">
            <a:normAutofit/>
          </a:bodyPr>
          <a:lstStyle>
            <a:lvl1pPr>
              <a:defRPr sz="280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021" y="1091953"/>
            <a:ext cx="5412730" cy="53757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7735" y="2267902"/>
            <a:ext cx="3448110" cy="419982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3"/>
            </a:lvl1pPr>
            <a:lvl2pPr marL="400964" indent="0">
              <a:buNone/>
              <a:defRPr sz="1052"/>
            </a:lvl2pPr>
            <a:lvl3pPr marL="801929" indent="0">
              <a:buNone/>
              <a:defRPr sz="877"/>
            </a:lvl3pPr>
            <a:lvl4pPr marL="1202893" indent="0">
              <a:buNone/>
              <a:defRPr sz="789"/>
            </a:lvl4pPr>
            <a:lvl5pPr marL="1603858" indent="0">
              <a:buNone/>
              <a:defRPr sz="789"/>
            </a:lvl5pPr>
            <a:lvl6pPr marL="2004822" indent="0">
              <a:buNone/>
              <a:defRPr sz="789"/>
            </a:lvl6pPr>
            <a:lvl7pPr marL="2405786" indent="0">
              <a:buNone/>
              <a:defRPr sz="789"/>
            </a:lvl7pPr>
            <a:lvl8pPr marL="2806751" indent="0">
              <a:buNone/>
              <a:defRPr sz="789"/>
            </a:lvl8pPr>
            <a:lvl9pPr marL="3207715" indent="0">
              <a:buNone/>
              <a:defRPr sz="7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5231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7" y="671971"/>
            <a:ext cx="7422196" cy="145593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2382084"/>
            <a:ext cx="361383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6" y="3017307"/>
            <a:ext cx="3613833" cy="364217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1149" y="2382084"/>
            <a:ext cx="361383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1149" y="3017307"/>
            <a:ext cx="3613833" cy="364217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9314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671971"/>
            <a:ext cx="7422197" cy="1455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1758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6420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1651933"/>
            <a:ext cx="3262479" cy="1409272"/>
          </a:xfrm>
        </p:spPr>
        <p:txBody>
          <a:bodyPr anchor="b">
            <a:normAutofit/>
          </a:bodyPr>
          <a:lstStyle>
            <a:lvl1pPr>
              <a:defRPr sz="220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789" y="567610"/>
            <a:ext cx="3959194" cy="609187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786" y="3061205"/>
            <a:ext cx="3262479" cy="2848876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430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5291772"/>
            <a:ext cx="7422197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2786" y="671971"/>
            <a:ext cx="7422197" cy="423919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786" y="5916496"/>
            <a:ext cx="7422197" cy="742987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7948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71971"/>
            <a:ext cx="7422197" cy="3751839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4927788"/>
            <a:ext cx="7422197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1073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50" y="671971"/>
            <a:ext cx="7100026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7454" y="4003828"/>
            <a:ext cx="6337219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27788"/>
            <a:ext cx="7422198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64420" y="87124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9888" y="3181894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0270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2129659"/>
            <a:ext cx="7422198" cy="2861014"/>
          </a:xfrm>
        </p:spPr>
        <p:txBody>
          <a:bodyPr anchor="b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3729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50" y="671971"/>
            <a:ext cx="7100026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784" y="4423810"/>
            <a:ext cx="7422200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64420" y="87124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9888" y="3181894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30023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4" y="671971"/>
            <a:ext cx="7414890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784" y="4423810"/>
            <a:ext cx="7422200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85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735" y="503978"/>
            <a:ext cx="3448110" cy="1763924"/>
          </a:xfrm>
        </p:spPr>
        <p:txBody>
          <a:bodyPr anchor="b">
            <a:normAutofit/>
          </a:bodyPr>
          <a:lstStyle>
            <a:lvl1pPr>
              <a:defRPr sz="280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4021" y="1091953"/>
            <a:ext cx="5412730" cy="5375769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7735" y="2267903"/>
            <a:ext cx="3448110" cy="419981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3"/>
            </a:lvl1pPr>
            <a:lvl2pPr marL="400964" indent="0">
              <a:buNone/>
              <a:defRPr sz="1052"/>
            </a:lvl2pPr>
            <a:lvl3pPr marL="801929" indent="0">
              <a:buNone/>
              <a:defRPr sz="877"/>
            </a:lvl3pPr>
            <a:lvl4pPr marL="1202893" indent="0">
              <a:buNone/>
              <a:defRPr sz="789"/>
            </a:lvl4pPr>
            <a:lvl5pPr marL="1603858" indent="0">
              <a:buNone/>
              <a:defRPr sz="789"/>
            </a:lvl5pPr>
            <a:lvl6pPr marL="2004822" indent="0">
              <a:buNone/>
              <a:defRPr sz="789"/>
            </a:lvl6pPr>
            <a:lvl7pPr marL="2405786" indent="0">
              <a:buNone/>
              <a:defRPr sz="789"/>
            </a:lvl7pPr>
            <a:lvl8pPr marL="2806751" indent="0">
              <a:buNone/>
              <a:defRPr sz="789"/>
            </a:lvl8pPr>
            <a:lvl9pPr marL="3207715" indent="0">
              <a:buNone/>
              <a:defRPr sz="7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8018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78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9097" y="671972"/>
            <a:ext cx="1144496" cy="5788752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6" y="671972"/>
            <a:ext cx="6074393" cy="57887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1427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0495" cy="755967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3992"/>
            <a:ext cx="1824826" cy="615921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4591" y="1669525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443377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719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067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9052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350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0453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</p:spPr>
        <p:txBody>
          <a:bodyPr lIns="0">
            <a:normAutofit/>
          </a:bodyPr>
          <a:lstStyle>
            <a:lvl1pPr algn="l">
              <a:defRPr sz="1800" b="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4454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316">
          <p15:clr>
            <a:srgbClr val="FBAE40"/>
          </p15:clr>
        </p15:guide>
        <p15:guide id="3" orient="horz" pos="748">
          <p15:clr>
            <a:srgbClr val="FBAE40"/>
          </p15:clr>
        </p15:guide>
        <p15:guide id="6" orient="horz" pos="421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39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34" Type="http://schemas.openxmlformats.org/officeDocument/2006/relationships/slideLayout" Target="../slideLayouts/slideLayout109.xml"/><Relationship Id="rId42" Type="http://schemas.openxmlformats.org/officeDocument/2006/relationships/slideLayout" Target="../slideLayouts/slideLayout117.xml"/><Relationship Id="rId47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33" Type="http://schemas.openxmlformats.org/officeDocument/2006/relationships/slideLayout" Target="../slideLayouts/slideLayout108.xml"/><Relationship Id="rId38" Type="http://schemas.openxmlformats.org/officeDocument/2006/relationships/slideLayout" Target="../slideLayouts/slideLayout113.xml"/><Relationship Id="rId46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slideLayout" Target="../slideLayouts/slideLayout104.xml"/><Relationship Id="rId41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32" Type="http://schemas.openxmlformats.org/officeDocument/2006/relationships/slideLayout" Target="../slideLayouts/slideLayout107.xml"/><Relationship Id="rId37" Type="http://schemas.openxmlformats.org/officeDocument/2006/relationships/slideLayout" Target="../slideLayouts/slideLayout112.xml"/><Relationship Id="rId40" Type="http://schemas.openxmlformats.org/officeDocument/2006/relationships/slideLayout" Target="../slideLayouts/slideLayout115.xml"/><Relationship Id="rId45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36" Type="http://schemas.openxmlformats.org/officeDocument/2006/relationships/slideLayout" Target="../slideLayouts/slideLayout111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31" Type="http://schemas.openxmlformats.org/officeDocument/2006/relationships/slideLayout" Target="../slideLayouts/slideLayout106.xml"/><Relationship Id="rId44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Relationship Id="rId30" Type="http://schemas.openxmlformats.org/officeDocument/2006/relationships/slideLayout" Target="../slideLayouts/slideLayout105.xml"/><Relationship Id="rId35" Type="http://schemas.openxmlformats.org/officeDocument/2006/relationships/slideLayout" Target="../slideLayouts/slideLayout110.xml"/><Relationship Id="rId43" Type="http://schemas.openxmlformats.org/officeDocument/2006/relationships/slideLayout" Target="../slideLayouts/slideLayout118.xml"/><Relationship Id="rId48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1137" y="403182"/>
            <a:ext cx="9221689" cy="1461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137" y="2015914"/>
            <a:ext cx="9221689" cy="4796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7168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29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  <p:sldLayoutId id="2147483820" r:id="rId19"/>
    <p:sldLayoutId id="2147483821" r:id="rId20"/>
    <p:sldLayoutId id="2147483822" r:id="rId21"/>
    <p:sldLayoutId id="2147483823" r:id="rId22"/>
    <p:sldLayoutId id="2147483824" r:id="rId23"/>
    <p:sldLayoutId id="2147483825" r:id="rId24"/>
    <p:sldLayoutId id="2147483826" r:id="rId25"/>
    <p:sldLayoutId id="2147483827" r:id="rId26"/>
    <p:sldLayoutId id="2147483828" r:id="rId27"/>
    <p:sldLayoutId id="2147483829" r:id="rId28"/>
    <p:sldLayoutId id="2147483830" r:id="rId29"/>
    <p:sldLayoutId id="2147483831" r:id="rId30"/>
    <p:sldLayoutId id="2147483832" r:id="rId31"/>
    <p:sldLayoutId id="2147483833" r:id="rId32"/>
    <p:sldLayoutId id="2147483834" r:id="rId33"/>
    <p:sldLayoutId id="2147483835" r:id="rId34"/>
    <p:sldLayoutId id="2147483836" r:id="rId35"/>
    <p:sldLayoutId id="2147483837" r:id="rId36"/>
    <p:sldLayoutId id="2147483838" r:id="rId37"/>
    <p:sldLayoutId id="2147483839" r:id="rId38"/>
    <p:sldLayoutId id="2147483840" r:id="rId39"/>
    <p:sldLayoutId id="2147483841" r:id="rId40"/>
    <p:sldLayoutId id="2147483842" r:id="rId41"/>
    <p:sldLayoutId id="2147483843" r:id="rId42"/>
    <p:sldLayoutId id="2147483844" r:id="rId43"/>
    <p:sldLayoutId id="2147483945" r:id="rId44"/>
    <p:sldLayoutId id="2147483946" r:id="rId45"/>
    <p:sldLayoutId id="2147483947" r:id="rId46"/>
    <p:sldLayoutId id="2147483948" r:id="rId47"/>
    <p:sldLayoutId id="2147483949" r:id="rId48"/>
    <p:sldLayoutId id="2147483950" r:id="rId49"/>
    <p:sldLayoutId id="2147483951" r:id="rId50"/>
    <p:sldLayoutId id="2147483952" r:id="rId51"/>
    <p:sldLayoutId id="2147483953" r:id="rId52"/>
    <p:sldLayoutId id="2147483954" r:id="rId53"/>
    <p:sldLayoutId id="2147483955" r:id="rId54"/>
    <p:sldLayoutId id="2147483956" r:id="rId55"/>
    <p:sldLayoutId id="2147483957" r:id="rId56"/>
    <p:sldLayoutId id="2147483958" r:id="rId57"/>
    <p:sldLayoutId id="2147483959" r:id="rId58"/>
    <p:sldLayoutId id="2147483960" r:id="rId59"/>
    <p:sldLayoutId id="2147483961" r:id="rId60"/>
    <p:sldLayoutId id="2147483962" r:id="rId61"/>
    <p:sldLayoutId id="2147483963" r:id="rId62"/>
    <p:sldLayoutId id="2147483964" r:id="rId63"/>
    <p:sldLayoutId id="2147483965" r:id="rId64"/>
    <p:sldLayoutId id="2147483966" r:id="rId65"/>
    <p:sldLayoutId id="2147483967" r:id="rId66"/>
    <p:sldLayoutId id="2147483968" r:id="rId67"/>
    <p:sldLayoutId id="2147483969" r:id="rId68"/>
    <p:sldLayoutId id="2147483970" r:id="rId69"/>
    <p:sldLayoutId id="2147483971" r:id="rId70"/>
    <p:sldLayoutId id="2147483972" r:id="rId71"/>
    <p:sldLayoutId id="2147483973" r:id="rId72"/>
    <p:sldLayoutId id="2147483974" r:id="rId73"/>
    <p:sldLayoutId id="2147483975" r:id="rId74"/>
    <p:sldLayoutId id="2147483976" r:id="rId75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Wingdings 2" pitchFamily="18" charset="2"/>
        <a:buChar char="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Wingdings 2" pitchFamily="18" charset="2"/>
        <a:buChar char="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Wingdings 2" pitchFamily="18" charset="2"/>
        <a:buChar char="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Wingdings 2" pitchFamily="18" charset="2"/>
        <a:buChar char="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Wingdings 2" pitchFamily="18" charset="2"/>
        <a:buChar char="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spcBef>
          <a:spcPct val="20000"/>
        </a:spcBef>
        <a:buFont typeface="Wingdings 2" pitchFamily="18" charset="2"/>
        <a:buChar char="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spcBef>
          <a:spcPct val="20000"/>
        </a:spcBef>
        <a:buFont typeface="Wingdings 2" pitchFamily="18" charset="2"/>
        <a:buChar char="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spcBef>
          <a:spcPct val="20000"/>
        </a:spcBef>
        <a:buFont typeface="Wingdings 2" pitchFamily="18" charset="2"/>
        <a:buChar char="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spcBef>
          <a:spcPct val="20000"/>
        </a:spcBef>
        <a:buFont typeface="Wingdings 2" pitchFamily="18" charset="2"/>
        <a:buChar char="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900" y="-9334"/>
            <a:ext cx="10721986" cy="7578343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7" y="671971"/>
            <a:ext cx="7422196" cy="1455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2381651"/>
            <a:ext cx="7422197" cy="427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0211" y="6659484"/>
            <a:ext cx="79993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B88EB-F821-4837-AAEA-1D516E21CAC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787" y="6659484"/>
            <a:ext cx="54055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5572" y="6659484"/>
            <a:ext cx="5994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79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  <p:sldLayoutId id="2147483995" r:id="rId18"/>
    <p:sldLayoutId id="2147483996" r:id="rId19"/>
    <p:sldLayoutId id="2147483997" r:id="rId20"/>
    <p:sldLayoutId id="2147483998" r:id="rId21"/>
    <p:sldLayoutId id="2147483999" r:id="rId22"/>
    <p:sldLayoutId id="2147484000" r:id="rId23"/>
    <p:sldLayoutId id="2147484001" r:id="rId24"/>
    <p:sldLayoutId id="2147484002" r:id="rId25"/>
    <p:sldLayoutId id="2147484003" r:id="rId26"/>
    <p:sldLayoutId id="2147484004" r:id="rId27"/>
    <p:sldLayoutId id="2147484005" r:id="rId28"/>
    <p:sldLayoutId id="2147484006" r:id="rId29"/>
    <p:sldLayoutId id="2147484007" r:id="rId30"/>
    <p:sldLayoutId id="2147484008" r:id="rId31"/>
    <p:sldLayoutId id="2147484009" r:id="rId32"/>
    <p:sldLayoutId id="2147484010" r:id="rId33"/>
    <p:sldLayoutId id="2147484011" r:id="rId34"/>
    <p:sldLayoutId id="2147484012" r:id="rId35"/>
    <p:sldLayoutId id="2147484013" r:id="rId36"/>
    <p:sldLayoutId id="2147484014" r:id="rId37"/>
    <p:sldLayoutId id="2147484015" r:id="rId38"/>
    <p:sldLayoutId id="2147484016" r:id="rId39"/>
    <p:sldLayoutId id="2147484017" r:id="rId40"/>
    <p:sldLayoutId id="2147484018" r:id="rId41"/>
    <p:sldLayoutId id="2147484019" r:id="rId42"/>
    <p:sldLayoutId id="2147484020" r:id="rId43"/>
    <p:sldLayoutId id="2147484021" r:id="rId44"/>
    <p:sldLayoutId id="2147484022" r:id="rId45"/>
    <p:sldLayoutId id="2147484023" r:id="rId46"/>
    <p:sldLayoutId id="2147484024" r:id="rId47"/>
    <p:sldLayoutId id="2147484025" r:id="rId48"/>
  </p:sldLayoutIdLst>
  <p:txStyles>
    <p:titleStyle>
      <a:lvl1pPr algn="l" defTabSz="503972" rtl="0" eaLnBrk="1" latinLnBrk="0" hangingPunct="1">
        <a:spcBef>
          <a:spcPct val="0"/>
        </a:spcBef>
        <a:buNone/>
        <a:defRPr sz="3968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93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389888"/>
            <a:ext cx="11009376" cy="5632311"/>
          </a:xfrm>
        </p:spPr>
        <p:txBody>
          <a:bodyPr wrap="square">
            <a:spAutoFit/>
          </a:bodyPr>
          <a:lstStyle/>
          <a:p>
            <a:r>
              <a:rPr lang="ru-RU" sz="3600" cap="all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600" cap="all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600" cap="all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cap="all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600" cap="all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cap="all" dirty="0" smtClean="0">
                <a:solidFill>
                  <a:schemeClr val="accent4">
                    <a:lumMod val="50000"/>
                  </a:schemeClr>
                </a:solidFill>
              </a:rPr>
              <a:t>         </a:t>
            </a:r>
            <a:r>
              <a:rPr lang="en-US" sz="3600" cap="all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3600" cap="all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3600" cap="all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cap="all" dirty="0" smtClean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r>
              <a:rPr lang="ru-RU" sz="3600" cap="all" dirty="0" smtClean="0">
                <a:solidFill>
                  <a:schemeClr val="accent4">
                    <a:lumMod val="50000"/>
                  </a:schemeClr>
                </a:solidFill>
              </a:rPr>
              <a:t>РАЗДЕЛ </a:t>
            </a:r>
            <a:r>
              <a:rPr lang="ru-RU" sz="3600" cap="all" dirty="0">
                <a:solidFill>
                  <a:schemeClr val="accent4">
                    <a:lumMod val="50000"/>
                  </a:schemeClr>
                </a:solidFill>
              </a:rPr>
              <a:t>II.  </a:t>
            </a:r>
            <a:r>
              <a:rPr lang="ru-RU" sz="3600" cap="all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600" cap="all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cap="all" dirty="0" smtClean="0">
                <a:solidFill>
                  <a:schemeClr val="accent4">
                    <a:lumMod val="50000"/>
                  </a:schemeClr>
                </a:solidFill>
              </a:rPr>
              <a:t>         ШТАТЫ </a:t>
            </a:r>
            <a:r>
              <a:rPr lang="ru-RU" sz="3600" cap="all" dirty="0">
                <a:solidFill>
                  <a:schemeClr val="accent4">
                    <a:lumMod val="50000"/>
                  </a:schemeClr>
                </a:solidFill>
              </a:rPr>
              <a:t>МЕДИЦИНСКОЙ </a:t>
            </a:r>
            <a:br>
              <a:rPr lang="ru-RU" sz="3600" cap="all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cap="all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3600" cap="all" dirty="0" smtClean="0">
                <a:solidFill>
                  <a:schemeClr val="accent4">
                    <a:lumMod val="50000"/>
                  </a:schemeClr>
                </a:solidFill>
              </a:rPr>
              <a:t>       ОРГАНИЗАЦИИ </a:t>
            </a:r>
            <a:r>
              <a:rPr lang="ru-RU" sz="3600" cap="all" dirty="0">
                <a:solidFill>
                  <a:schemeClr val="accent4">
                    <a:lumMod val="50000"/>
                  </a:schemeClr>
                </a:solidFill>
              </a:rPr>
              <a:t>ФОРМА № </a:t>
            </a:r>
            <a:r>
              <a:rPr lang="ru-RU" sz="3600" cap="all" dirty="0" smtClean="0">
                <a:solidFill>
                  <a:schemeClr val="accent4">
                    <a:lumMod val="50000"/>
                  </a:schemeClr>
                </a:solidFill>
              </a:rPr>
              <a:t>30</a:t>
            </a:r>
            <a:br>
              <a:rPr lang="ru-RU" sz="3600" cap="all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cap="all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600" cap="all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cap="all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600" cap="all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cap="all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600" cap="all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cap="all" dirty="0" smtClean="0">
                <a:solidFill>
                  <a:schemeClr val="accent4">
                    <a:lumMod val="50000"/>
                  </a:schemeClr>
                </a:solidFill>
              </a:rPr>
              <a:t>                    РЯЗАНЬ 2018 год</a:t>
            </a:r>
            <a:endParaRPr lang="ru-RU" sz="3600" cap="all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7" y="108897"/>
            <a:ext cx="5129262" cy="23865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57" y="4458450"/>
            <a:ext cx="2331720" cy="263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65163" y="0"/>
            <a:ext cx="10026650" cy="865188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физические лица медицинской организации</a:t>
            </a:r>
            <a:endParaRPr lang="ru-RU" b="0" dirty="0"/>
          </a:p>
        </p:txBody>
      </p:sp>
      <p:graphicFrame>
        <p:nvGraphicFramePr>
          <p:cNvPr id="4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26523"/>
              </p:ext>
            </p:extLst>
          </p:nvPr>
        </p:nvGraphicFramePr>
        <p:xfrm>
          <a:off x="525460" y="990600"/>
          <a:ext cx="9759949" cy="3933825"/>
        </p:xfrm>
        <a:graphic>
          <a:graphicData uri="http://schemas.openxmlformats.org/drawingml/2006/table">
            <a:tbl>
              <a:tblPr/>
              <a:tblGrid>
                <a:gridCol w="174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1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4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1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85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84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97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178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25692">
                <a:tc rowSpan="3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 (специальности)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в целом по организации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 подразделениях, оказывающих медицинскую помощь: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физических лиц основных работников на занятых должностях 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 подразделениях, оказывающих медицинскую помощь: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ных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тых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амбулаторных условиях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стационарных условиях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амбулаторных условиях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стационарных условиях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штат-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ных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заня-тых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штат-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ных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заня-тых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4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47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клинической лабораторной диагностики 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19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лаборанты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 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Х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 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 useBgFill="1">
        <p:nvSpPr>
          <p:cNvPr id="6" name="TextBox 5"/>
          <p:cNvSpPr txBox="1"/>
          <p:nvPr/>
        </p:nvSpPr>
        <p:spPr>
          <a:xfrm>
            <a:off x="933446" y="5244086"/>
            <a:ext cx="8943979" cy="1323439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Врач-лаборант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сохраняется для специалистов с высшим профессиональным (немедицинским) образованием, принятых на работу до 01.10.1999 года. Эти работники могут продолжать профессиональную деятельность в занимаемых должностях без сертификата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7" name="TextBox 6"/>
          <p:cNvSpPr txBox="1"/>
          <p:nvPr/>
        </p:nvSpPr>
        <p:spPr>
          <a:xfrm>
            <a:off x="3838572" y="3729611"/>
            <a:ext cx="5543553" cy="400110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медицинским образованием!</a:t>
            </a:r>
          </a:p>
        </p:txBody>
      </p:sp>
      <p:cxnSp>
        <p:nvCxnSpPr>
          <p:cNvPr id="8" name="Прямая со стрелкой 7"/>
          <p:cNvCxnSpPr>
            <a:stCxn id="7" idx="1"/>
          </p:cNvCxnSpPr>
          <p:nvPr/>
        </p:nvCxnSpPr>
        <p:spPr>
          <a:xfrm flipH="1" flipV="1">
            <a:off x="2724151" y="3914775"/>
            <a:ext cx="1114421" cy="14891"/>
          </a:xfrm>
          <a:prstGeom prst="straightConnector1">
            <a:avLst/>
          </a:prstGeom>
          <a:ln w="6350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0"/>
          </p:cNvCxnSpPr>
          <p:nvPr/>
        </p:nvCxnSpPr>
        <p:spPr>
          <a:xfrm flipH="1" flipV="1">
            <a:off x="2724150" y="4686300"/>
            <a:ext cx="2681286" cy="557786"/>
          </a:xfrm>
          <a:prstGeom prst="straightConnector1">
            <a:avLst/>
          </a:prstGeom>
          <a:ln w="6350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3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65163" y="0"/>
            <a:ext cx="10026650" cy="865188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физические лица медицинской организации</a:t>
            </a:r>
            <a:endParaRPr lang="ru-RU" b="0" dirty="0"/>
          </a:p>
        </p:txBody>
      </p:sp>
      <p:sp>
        <p:nvSpPr>
          <p:cNvPr id="8" name="TextBox 7"/>
          <p:cNvSpPr txBox="1"/>
          <p:nvPr/>
        </p:nvSpPr>
        <p:spPr>
          <a:xfrm>
            <a:off x="447676" y="971550"/>
            <a:ext cx="9648824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en-US" sz="1050" dirty="0" smtClean="0"/>
          </a:p>
          <a:p>
            <a:pPr lvl="0" algn="ctr"/>
            <a:r>
              <a:rPr lang="en-US" altLang="ru-RU" sz="2400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ru-RU" altLang="ru-RU" sz="2400" dirty="0" smtClean="0">
                <a:latin typeface="Candara" charset="0"/>
                <a:ea typeface="Candara" charset="0"/>
                <a:cs typeface="Candara" charset="0"/>
              </a:rPr>
              <a:t>Физические </a:t>
            </a:r>
            <a:r>
              <a:rPr lang="ru-RU" altLang="ru-RU" sz="2400" dirty="0">
                <a:latin typeface="Candara" charset="0"/>
                <a:ea typeface="Candara" charset="0"/>
                <a:cs typeface="Candara" charset="0"/>
              </a:rPr>
              <a:t>лица, </a:t>
            </a:r>
            <a:r>
              <a:rPr lang="ru-RU" altLang="ru-RU" sz="2400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не имеющие медицинского  образования</a:t>
            </a:r>
            <a:r>
              <a:rPr lang="ru-RU" altLang="ru-RU" sz="2400" dirty="0">
                <a:latin typeface="Candara" charset="0"/>
                <a:ea typeface="Candara" charset="0"/>
                <a:cs typeface="Candara" charset="0"/>
              </a:rPr>
              <a:t>, но занимающие должности среднего медицинского </a:t>
            </a:r>
            <a:r>
              <a:rPr lang="ru-RU" altLang="ru-RU" sz="2400" dirty="0" smtClean="0">
                <a:latin typeface="Candara" charset="0"/>
                <a:ea typeface="Candara" charset="0"/>
                <a:cs typeface="Candara" charset="0"/>
              </a:rPr>
              <a:t>персонала указываются </a:t>
            </a:r>
            <a:r>
              <a:rPr lang="ru-RU" altLang="ru-RU" sz="2400" dirty="0">
                <a:latin typeface="Candara" charset="0"/>
                <a:ea typeface="Candara" charset="0"/>
                <a:cs typeface="Candara" charset="0"/>
              </a:rPr>
              <a:t>в </a:t>
            </a:r>
            <a:r>
              <a:rPr lang="ru-RU" altLang="ru-RU" sz="2400" dirty="0" smtClean="0">
                <a:latin typeface="Candara" charset="0"/>
                <a:ea typeface="Candara" charset="0"/>
                <a:cs typeface="Candara" charset="0"/>
              </a:rPr>
              <a:t>строке </a:t>
            </a:r>
            <a:r>
              <a:rPr lang="ru-RU" altLang="ru-RU" sz="3200" b="1" dirty="0" smtClean="0">
                <a:latin typeface="Candara" charset="0"/>
                <a:ea typeface="Candara" charset="0"/>
                <a:cs typeface="Candara" charset="0"/>
              </a:rPr>
              <a:t>229 </a:t>
            </a:r>
            <a:r>
              <a:rPr lang="ru-RU" altLang="ru-RU" sz="2400" dirty="0" smtClean="0">
                <a:latin typeface="Candara" charset="0"/>
                <a:ea typeface="Candara" charset="0"/>
                <a:cs typeface="Candara" charset="0"/>
              </a:rPr>
              <a:t>графа </a:t>
            </a:r>
            <a:r>
              <a:rPr lang="ru-RU" altLang="ru-RU" sz="2400" dirty="0">
                <a:latin typeface="Candara" charset="0"/>
                <a:ea typeface="Candara" charset="0"/>
                <a:cs typeface="Candara" charset="0"/>
              </a:rPr>
              <a:t>9,10,11,20.</a:t>
            </a:r>
            <a:endParaRPr lang="ru-RU" altLang="ru-RU" sz="2400" dirty="0" smtClean="0">
              <a:latin typeface="Candara" charset="0"/>
              <a:ea typeface="Candara" charset="0"/>
              <a:cs typeface="Candara" charset="0"/>
            </a:endParaRPr>
          </a:p>
          <a:p>
            <a:pPr lvl="0" algn="ctr"/>
            <a:r>
              <a:rPr lang="ru-RU" altLang="ru-RU" sz="2400" dirty="0" smtClean="0">
                <a:latin typeface="Candara" charset="0"/>
                <a:ea typeface="Candara" charset="0"/>
                <a:cs typeface="Candara" charset="0"/>
              </a:rPr>
              <a:t>Из них выделены в строках </a:t>
            </a:r>
            <a:r>
              <a:rPr lang="ru-RU" altLang="ru-RU" sz="2800" b="1" dirty="0" smtClean="0">
                <a:latin typeface="Candara" charset="0"/>
                <a:ea typeface="Candara" charset="0"/>
                <a:cs typeface="Candara" charset="0"/>
              </a:rPr>
              <a:t>230-232</a:t>
            </a:r>
            <a:r>
              <a:rPr lang="ru-RU" altLang="ru-RU" sz="2400" dirty="0" smtClean="0">
                <a:latin typeface="Candara" charset="0"/>
                <a:ea typeface="Candara" charset="0"/>
                <a:cs typeface="Candara" charset="0"/>
              </a:rPr>
              <a:t> следующие должности:</a:t>
            </a:r>
          </a:p>
          <a:p>
            <a:pPr lvl="0" algn="ctr"/>
            <a:r>
              <a:rPr lang="en-US" altLang="ru-RU" sz="2800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ru-RU" altLang="ru-RU" sz="2800" b="1" dirty="0" smtClean="0">
                <a:latin typeface="Candara" charset="0"/>
                <a:ea typeface="Candara" charset="0"/>
                <a:cs typeface="Candara" charset="0"/>
              </a:rPr>
              <a:t>медицинских регистраторов,</a:t>
            </a:r>
          </a:p>
          <a:p>
            <a:pPr lvl="0" algn="ctr"/>
            <a:r>
              <a:rPr lang="ru-RU" altLang="ru-RU" sz="2800" b="1" dirty="0" smtClean="0">
                <a:latin typeface="Candara" charset="0"/>
                <a:ea typeface="Candara" charset="0"/>
                <a:cs typeface="Candara" charset="0"/>
              </a:rPr>
              <a:t>медицинских дезинфекторов,</a:t>
            </a:r>
          </a:p>
          <a:p>
            <a:pPr lvl="0" algn="ctr"/>
            <a:r>
              <a:rPr lang="ru-RU" altLang="ru-RU" sz="2800" b="1" dirty="0" smtClean="0">
                <a:latin typeface="Candara" charset="0"/>
                <a:ea typeface="Candara" charset="0"/>
                <a:cs typeface="Candara" charset="0"/>
              </a:rPr>
              <a:t>инструкторов </a:t>
            </a:r>
            <a:r>
              <a:rPr lang="ru-RU" altLang="ru-RU" sz="2800" b="1" dirty="0">
                <a:latin typeface="Candara" charset="0"/>
                <a:ea typeface="Candara" charset="0"/>
                <a:cs typeface="Candara" charset="0"/>
              </a:rPr>
              <a:t>по лечебной </a:t>
            </a:r>
            <a:r>
              <a:rPr lang="ru-RU" altLang="ru-RU" sz="2800" b="1" dirty="0" smtClean="0">
                <a:latin typeface="Candara" charset="0"/>
                <a:ea typeface="Candara" charset="0"/>
                <a:cs typeface="Candara" charset="0"/>
              </a:rPr>
              <a:t>физкультуре </a:t>
            </a:r>
            <a:r>
              <a:rPr lang="ru-RU" altLang="ru-RU" sz="2400" dirty="0" smtClean="0">
                <a:latin typeface="Candara" charset="0"/>
                <a:ea typeface="Candara" charset="0"/>
                <a:cs typeface="Candara" charset="0"/>
              </a:rPr>
              <a:t>и </a:t>
            </a:r>
            <a:r>
              <a:rPr lang="ru-RU" altLang="ru-RU" sz="2400" dirty="0" err="1" smtClean="0">
                <a:latin typeface="Candara" charset="0"/>
                <a:ea typeface="Candara" charset="0"/>
                <a:cs typeface="Candara" charset="0"/>
              </a:rPr>
              <a:t>др</a:t>
            </a:r>
            <a:r>
              <a:rPr lang="en-US" altLang="ru-RU" sz="2400" dirty="0" smtClean="0">
                <a:latin typeface="Candara" charset="0"/>
                <a:ea typeface="Candara" charset="0"/>
                <a:cs typeface="Candara" charset="0"/>
              </a:rPr>
              <a:t>.</a:t>
            </a:r>
            <a:endParaRPr lang="ru-RU" altLang="ru-RU" sz="2400" dirty="0" smtClean="0">
              <a:latin typeface="Candara" charset="0"/>
              <a:ea typeface="Candara" charset="0"/>
              <a:cs typeface="Candara" charset="0"/>
            </a:endParaRPr>
          </a:p>
          <a:p>
            <a:pPr lvl="0" algn="ctr"/>
            <a:endParaRPr lang="ru-RU" altLang="ru-RU" sz="900" dirty="0" smtClean="0">
              <a:latin typeface="Candara" charset="0"/>
              <a:ea typeface="Candara" charset="0"/>
              <a:cs typeface="Candara" charset="0"/>
            </a:endParaRPr>
          </a:p>
          <a:p>
            <a:pPr lvl="0"/>
            <a:r>
              <a:rPr lang="ru-RU" sz="2400" i="1" u="sng" dirty="0" smtClean="0">
                <a:solidFill>
                  <a:srgbClr val="FF0000"/>
                </a:solidFill>
              </a:rPr>
              <a:t>Пояснительная </a:t>
            </a:r>
            <a:r>
              <a:rPr lang="ru-RU" sz="2400" i="1" u="sng" dirty="0">
                <a:solidFill>
                  <a:srgbClr val="FF0000"/>
                </a:solidFill>
              </a:rPr>
              <a:t>записка</a:t>
            </a:r>
            <a:r>
              <a:rPr lang="ru-RU" sz="2400" i="1" u="sng" dirty="0" smtClean="0">
                <a:solidFill>
                  <a:srgbClr val="FF0000"/>
                </a:solidFill>
              </a:rPr>
              <a:t>:</a:t>
            </a:r>
            <a:r>
              <a:rPr lang="en-US" sz="2400" i="1" u="sng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список должностей сотрудников, не имеющих  медицинского образования, с указанием образования.</a:t>
            </a:r>
            <a:endParaRPr lang="ru-RU" altLang="ru-RU" sz="2400" dirty="0" smtClean="0">
              <a:latin typeface="Candara" charset="0"/>
              <a:ea typeface="Candara" charset="0"/>
              <a:cs typeface="Candara" charset="0"/>
            </a:endParaRPr>
          </a:p>
          <a:p>
            <a:pPr lvl="0" algn="ctr"/>
            <a:r>
              <a:rPr lang="ru-RU" altLang="ru-RU" sz="2400" dirty="0" smtClean="0">
                <a:latin typeface="Candara" charset="0"/>
                <a:ea typeface="Candara" charset="0"/>
                <a:cs typeface="Candara" charset="0"/>
              </a:rPr>
              <a:t>Штатные </a:t>
            </a:r>
            <a:r>
              <a:rPr lang="ru-RU" altLang="ru-RU" sz="2400" dirty="0">
                <a:latin typeface="Candara" charset="0"/>
                <a:ea typeface="Candara" charset="0"/>
                <a:cs typeface="Candara" charset="0"/>
              </a:rPr>
              <a:t>и занятые должности, занимаемые ими, показываются по соответствующим строкам должностей </a:t>
            </a:r>
            <a:r>
              <a:rPr lang="ru-RU" altLang="ru-RU" sz="2400" dirty="0" smtClean="0">
                <a:latin typeface="Candara" charset="0"/>
                <a:ea typeface="Candara" charset="0"/>
                <a:cs typeface="Candara" charset="0"/>
              </a:rPr>
              <a:t>СМП. </a:t>
            </a:r>
            <a:endParaRPr lang="ru-RU" altLang="ru-RU" sz="2400" dirty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370843"/>
              </p:ext>
            </p:extLst>
          </p:nvPr>
        </p:nvGraphicFramePr>
        <p:xfrm>
          <a:off x="295275" y="1285873"/>
          <a:ext cx="5734049" cy="5669178"/>
        </p:xfrm>
        <a:graphic>
          <a:graphicData uri="http://schemas.openxmlformats.org/drawingml/2006/table">
            <a:tbl>
              <a:tblPr firstRow="1" firstCol="1" bandRow="1"/>
              <a:tblGrid>
                <a:gridCol w="3343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5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Наименование должности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(специальности)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№ стро-ки</a:t>
                      </a:r>
                    </a:p>
                  </a:txBody>
                  <a:tcPr marL="36023" marR="36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Число должностей в целом по организации, ед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штат-ных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заня-тых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7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Врачи - всего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253" marR="682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72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   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из них: женщин</a:t>
                      </a:r>
                    </a:p>
                  </a:txBody>
                  <a:tcPr marL="68253" marR="682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253" marR="682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600" b="1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600" b="1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8646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В организациях,</a:t>
                      </a:r>
                      <a:b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расположенных в</a:t>
                      </a:r>
                      <a:b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сельской местности</a:t>
                      </a:r>
                      <a:b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(из стр. 1)</a:t>
                      </a:r>
                    </a:p>
                  </a:txBody>
                  <a:tcPr marL="68253" marR="682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253" marR="682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3691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Врачи-специалисты (из стр.1): 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руководители организаций и их заместители (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организаторы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здравоохранения)</a:t>
                      </a:r>
                    </a:p>
                  </a:txBody>
                  <a:tcPr marL="68253" marR="682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253" marR="682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572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908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     акушеры-гинекологи</a:t>
                      </a:r>
                    </a:p>
                  </a:txBody>
                  <a:tcPr marL="68253" marR="682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253" marR="682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572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      аллергологи – иммунологи</a:t>
                      </a:r>
                    </a:p>
                  </a:txBody>
                  <a:tcPr marL="68253" marR="682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253" marR="682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572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анестезиологи – реаниматологи</a:t>
                      </a:r>
                    </a:p>
                  </a:txBody>
                  <a:tcPr marL="68253" marR="682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253" marR="682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65163" y="0"/>
            <a:ext cx="10026650" cy="865188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физические лица медицинской организации</a:t>
            </a:r>
            <a:endParaRPr lang="ru-RU" dirty="0"/>
          </a:p>
        </p:txBody>
      </p:sp>
      <p:sp useBgFill="1">
        <p:nvSpPr>
          <p:cNvPr id="5" name="TextBox 4"/>
          <p:cNvSpPr txBox="1"/>
          <p:nvPr/>
        </p:nvSpPr>
        <p:spPr>
          <a:xfrm>
            <a:off x="6248397" y="6031064"/>
            <a:ext cx="4219575" cy="646331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- Главный врач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заместители!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Сверяемся со штатным расписанием.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4310149" y="5746173"/>
            <a:ext cx="1904999" cy="661870"/>
          </a:xfrm>
          <a:prstGeom prst="straightConnector1">
            <a:avLst/>
          </a:prstGeom>
          <a:ln w="6350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TextBox 9"/>
          <p:cNvSpPr txBox="1"/>
          <p:nvPr/>
        </p:nvSpPr>
        <p:spPr>
          <a:xfrm>
            <a:off x="6248396" y="3610154"/>
            <a:ext cx="4219575" cy="2308324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включаются сведения по медицинским организациям, их </a:t>
            </a:r>
            <a:r>
              <a:rPr lang="ru-RU" sz="1800" b="1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структурным подразделениям и филиалам</a:t>
            </a:r>
            <a:r>
              <a:rPr lang="ru-RU" sz="18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, расположенным в </a:t>
            </a:r>
            <a:r>
              <a:rPr lang="ru-RU" sz="1800" b="1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сельских</a:t>
            </a:r>
            <a:r>
              <a:rPr lang="ru-RU" sz="18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поселениях сельских муниципальных образований, а также в сельских населенных пунктах, входящих в состав городских поселений или городских округов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stCxn id="10" idx="1"/>
          </p:cNvCxnSpPr>
          <p:nvPr/>
        </p:nvCxnSpPr>
        <p:spPr>
          <a:xfrm flipH="1" flipV="1">
            <a:off x="4343400" y="4352925"/>
            <a:ext cx="1904996" cy="411391"/>
          </a:xfrm>
          <a:prstGeom prst="straightConnector1">
            <a:avLst/>
          </a:prstGeom>
          <a:ln w="6350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" name="TextBox 7"/>
          <p:cNvSpPr txBox="1"/>
          <p:nvPr/>
        </p:nvSpPr>
        <p:spPr>
          <a:xfrm>
            <a:off x="6273335" y="1323596"/>
            <a:ext cx="4219576" cy="2031325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по строке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должны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соответствовать данным о количестве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врачей,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представленных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мониторинге «Штаты» по состоянию на 31 декабря 2018 года.</a:t>
            </a:r>
          </a:p>
          <a:p>
            <a:pPr algn="just"/>
            <a:r>
              <a:rPr lang="ru-RU" sz="1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физические лица без медицинского образования.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343400" y="2234543"/>
            <a:ext cx="1904996" cy="1051582"/>
          </a:xfrm>
          <a:prstGeom prst="straightConnector1">
            <a:avLst/>
          </a:prstGeom>
          <a:ln w="6350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6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65163" y="0"/>
            <a:ext cx="10026650" cy="8651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027549"/>
              </p:ext>
            </p:extLst>
          </p:nvPr>
        </p:nvGraphicFramePr>
        <p:xfrm>
          <a:off x="333374" y="1057275"/>
          <a:ext cx="10048876" cy="2576366"/>
        </p:xfrm>
        <a:graphic>
          <a:graphicData uri="http://schemas.openxmlformats.org/drawingml/2006/table">
            <a:tbl>
              <a:tblPr firstRow="1" firstCol="1" bandRow="1"/>
              <a:tblGrid>
                <a:gridCol w="1427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5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7692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Имеют квалификационную категорию (из гр.9), чел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Имеют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сертификат специалиста              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из гр.9), чел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Имеют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свидетельство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об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аккредитации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(из гр. 9), </a:t>
                      </a:r>
                      <a:b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чел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23" marR="36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Находятся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декретном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долгосрочном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отпуске (из гр. 9), чел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23" marR="36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высшую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первую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вторую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20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20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20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20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20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20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616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 useBgFill="1">
        <p:nvSpPr>
          <p:cNvPr id="6" name="TextBox 5"/>
          <p:cNvSpPr txBox="1"/>
          <p:nvPr/>
        </p:nvSpPr>
        <p:spPr>
          <a:xfrm>
            <a:off x="665164" y="2973168"/>
            <a:ext cx="3427410" cy="646331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удостоверение </a:t>
            </a:r>
            <a:r>
              <a:rPr lang="ru-RU" sz="1800" dirty="0"/>
              <a:t>о присвоении квалификационной </a:t>
            </a:r>
            <a:r>
              <a:rPr lang="ru-RU" sz="1800" dirty="0" smtClean="0"/>
              <a:t>категории</a:t>
            </a:r>
          </a:p>
        </p:txBody>
      </p:sp>
      <p:sp useBgFill="1">
        <p:nvSpPr>
          <p:cNvPr id="9" name="TextBox 8"/>
          <p:cNvSpPr txBox="1"/>
          <p:nvPr/>
        </p:nvSpPr>
        <p:spPr>
          <a:xfrm>
            <a:off x="4910136" y="3178895"/>
            <a:ext cx="1743075" cy="646331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сертификат </a:t>
            </a:r>
            <a:r>
              <a:rPr lang="ru-RU" sz="1800" dirty="0"/>
              <a:t>специалиста</a:t>
            </a:r>
          </a:p>
        </p:txBody>
      </p:sp>
      <p:sp useBgFill="1">
        <p:nvSpPr>
          <p:cNvPr id="11" name="TextBox 10"/>
          <p:cNvSpPr txBox="1"/>
          <p:nvPr/>
        </p:nvSpPr>
        <p:spPr>
          <a:xfrm>
            <a:off x="6928642" y="3178308"/>
            <a:ext cx="1977233" cy="646331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свидетельство </a:t>
            </a:r>
            <a:r>
              <a:rPr lang="ru-RU" sz="1800" dirty="0"/>
              <a:t>об аккредитации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974" y="3875571"/>
            <a:ext cx="10096500" cy="3251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dirty="0" smtClean="0"/>
              <a:t>медицинские </a:t>
            </a:r>
            <a:r>
              <a:rPr lang="ru-RU" dirty="0"/>
              <a:t>и фармацевтические работники, имеющие </a:t>
            </a:r>
            <a:r>
              <a:rPr lang="ru-RU" dirty="0" smtClean="0"/>
              <a:t>категории или сертификаты </a:t>
            </a:r>
            <a:r>
              <a:rPr lang="ru-RU" dirty="0"/>
              <a:t>по нескольким специальностям, показываются в отчете 1 раз – по основной </a:t>
            </a:r>
            <a:r>
              <a:rPr lang="ru-RU" dirty="0" smtClean="0"/>
              <a:t>должности;</a:t>
            </a:r>
          </a:p>
          <a:p>
            <a:pPr marL="342900" indent="-342900">
              <a:buFontTx/>
              <a:buChar char="-"/>
            </a:pPr>
            <a:r>
              <a:rPr lang="ru-RU" altLang="ru-RU" dirty="0" smtClean="0"/>
              <a:t>каждого сотрудника показываем один раз – либо в гр.15, </a:t>
            </a:r>
            <a:r>
              <a:rPr lang="ru-RU" altLang="ru-RU" dirty="0"/>
              <a:t>л</a:t>
            </a:r>
            <a:r>
              <a:rPr lang="ru-RU" altLang="ru-RU" dirty="0" smtClean="0"/>
              <a:t>ибо в гр.16 (т.е. сумма граф 15  и 16 должна быть равна или меньше гр.9);</a:t>
            </a:r>
          </a:p>
          <a:p>
            <a:pPr marL="342900" indent="-342900">
              <a:buFontTx/>
              <a:buChar char="-"/>
            </a:pPr>
            <a:r>
              <a:rPr lang="ru-RU" i="1" u="sng" dirty="0" smtClean="0">
                <a:solidFill>
                  <a:srgbClr val="FF0000"/>
                </a:solidFill>
              </a:rPr>
              <a:t>пояснительная </a:t>
            </a:r>
            <a:r>
              <a:rPr lang="ru-RU" i="1" u="sng" dirty="0">
                <a:solidFill>
                  <a:srgbClr val="FF0000"/>
                </a:solidFill>
              </a:rPr>
              <a:t>записка </a:t>
            </a:r>
            <a:r>
              <a:rPr lang="ru-RU" dirty="0" smtClean="0"/>
              <a:t>– список по </a:t>
            </a:r>
            <a:r>
              <a:rPr lang="ru-RU" smtClean="0"/>
              <a:t>должностям </a:t>
            </a:r>
            <a:r>
              <a:rPr lang="ru-RU" smtClean="0"/>
              <a:t>(без </a:t>
            </a:r>
            <a:r>
              <a:rPr lang="ru-RU" dirty="0" smtClean="0"/>
              <a:t>ФИО) с указанием </a:t>
            </a:r>
            <a:r>
              <a:rPr lang="ru-RU" dirty="0"/>
              <a:t>должности и </a:t>
            </a:r>
            <a:r>
              <a:rPr lang="ru-RU" dirty="0" smtClean="0"/>
              <a:t>причины отсутствия сертификата или аккредитации.</a:t>
            </a:r>
          </a:p>
          <a:p>
            <a:endParaRPr lang="en-US" dirty="0" smtClean="0"/>
          </a:p>
          <a:p>
            <a:pPr algn="ctr"/>
            <a:r>
              <a:rPr lang="en-US" dirty="0"/>
              <a:t> </a:t>
            </a:r>
            <a:r>
              <a:rPr lang="ru-RU" dirty="0" smtClean="0"/>
              <a:t>Строка </a:t>
            </a:r>
            <a:r>
              <a:rPr lang="ru-RU" dirty="0"/>
              <a:t>126 «</a:t>
            </a:r>
            <a:r>
              <a:rPr lang="ru-RU" dirty="0" smtClean="0"/>
              <a:t>И</a:t>
            </a:r>
            <a:r>
              <a:rPr lang="ru-RU" dirty="0"/>
              <a:t>м</a:t>
            </a:r>
            <a:r>
              <a:rPr lang="ru-RU" dirty="0" smtClean="0"/>
              <a:t>еют </a:t>
            </a:r>
            <a:r>
              <a:rPr lang="ru-RU" dirty="0"/>
              <a:t>два </a:t>
            </a:r>
            <a:r>
              <a:rPr lang="ru-RU" dirty="0" smtClean="0"/>
              <a:t>и более сертификатов» - заполняются графы 9</a:t>
            </a:r>
            <a:r>
              <a:rPr lang="en-US" dirty="0"/>
              <a:t>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17.</a:t>
            </a:r>
          </a:p>
          <a:p>
            <a:pPr algn="ctr"/>
            <a:endParaRPr lang="ru-RU" dirty="0" smtClean="0"/>
          </a:p>
        </p:txBody>
      </p:sp>
      <p:sp useBgFill="1">
        <p:nvSpPr>
          <p:cNvPr id="14" name="TextBox 13"/>
          <p:cNvSpPr txBox="1"/>
          <p:nvPr/>
        </p:nvSpPr>
        <p:spPr>
          <a:xfrm>
            <a:off x="9001124" y="3178895"/>
            <a:ext cx="1419225" cy="646331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в</a:t>
            </a:r>
            <a:r>
              <a:rPr lang="ru-RU" sz="1800" dirty="0" smtClean="0"/>
              <a:t>место т.1110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903289"/>
              </p:ext>
            </p:extLst>
          </p:nvPr>
        </p:nvGraphicFramePr>
        <p:xfrm>
          <a:off x="7151991" y="572606"/>
          <a:ext cx="3247231" cy="696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7231">
                  <a:extLst>
                    <a:ext uri="{9D8B030D-6E8A-4147-A177-3AD203B41FA5}">
                      <a16:colId xmlns:a16="http://schemas.microsoft.com/office/drawing/2014/main" val="40331955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ДОБАВИЛИСЬ КОЛОНКИ 16,17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780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8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04808" y="1723857"/>
            <a:ext cx="10010203" cy="3655683"/>
            <a:chOff x="69" y="1330"/>
            <a:chExt cx="5575" cy="917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69" y="1330"/>
              <a:ext cx="5575" cy="917"/>
              <a:chOff x="546" y="1751"/>
              <a:chExt cx="4752" cy="437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546" y="1751"/>
                <a:ext cx="4752" cy="437"/>
                <a:chOff x="545" y="1367"/>
                <a:chExt cx="4848" cy="437"/>
              </a:xfrm>
            </p:grpSpPr>
            <p:sp>
              <p:nvSpPr>
                <p:cNvPr id="10" name="AutoShape 6"/>
                <p:cNvSpPr>
                  <a:spLocks noChangeArrowheads="1"/>
                </p:cNvSpPr>
                <p:nvPr/>
              </p:nvSpPr>
              <p:spPr bwMode="gray">
                <a:xfrm>
                  <a:off x="545" y="1367"/>
                  <a:ext cx="4848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17416B"/>
                    </a:gs>
                    <a:gs pos="50000">
                      <a:srgbClr val="002E5C"/>
                    </a:gs>
                    <a:gs pos="100000">
                      <a:srgbClr val="17416B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eaLnBrk="1" hangingPunct="1"/>
                  <a:endParaRPr lang="ru-RU" altLang="ru-RU"/>
                </a:p>
              </p:txBody>
            </p:sp>
            <p:sp>
              <p:nvSpPr>
                <p:cNvPr id="11" name="AutoShape 7"/>
                <p:cNvSpPr>
                  <a:spLocks noChangeArrowheads="1"/>
                </p:cNvSpPr>
                <p:nvPr/>
              </p:nvSpPr>
              <p:spPr bwMode="gray">
                <a:xfrm>
                  <a:off x="663" y="1372"/>
                  <a:ext cx="4620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5499A1"/>
                    </a:gs>
                    <a:gs pos="50000">
                      <a:srgbClr val="13737D"/>
                    </a:gs>
                    <a:gs pos="100000">
                      <a:srgbClr val="5499A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eaLnBrk="1" hangingPunct="1"/>
                  <a:endParaRPr lang="ru-RU" altLang="ru-RU" sz="2000"/>
                </a:p>
              </p:txBody>
            </p:sp>
            <p:sp>
              <p:nvSpPr>
                <p:cNvPr id="12" name="AutoShape 8"/>
                <p:cNvSpPr>
                  <a:spLocks noChangeArrowheads="1"/>
                </p:cNvSpPr>
                <p:nvPr/>
              </p:nvSpPr>
              <p:spPr bwMode="gray">
                <a:xfrm>
                  <a:off x="789" y="1367"/>
                  <a:ext cx="4391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83CFCD"/>
                    </a:gs>
                    <a:gs pos="50000">
                      <a:srgbClr val="B2E1E0"/>
                    </a:gs>
                    <a:gs pos="100000">
                      <a:srgbClr val="83CFCD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eaLnBrk="1" hangingPunct="1"/>
                  <a:endParaRPr lang="ru-RU" altLang="ru-RU"/>
                </a:p>
              </p:txBody>
            </p:sp>
          </p:grpSp>
          <p:sp>
            <p:nvSpPr>
              <p:cNvPr id="8" name="Line 9"/>
              <p:cNvSpPr>
                <a:spLocks noChangeShapeType="1"/>
              </p:cNvSpPr>
              <p:nvPr/>
            </p:nvSpPr>
            <p:spPr bwMode="gray">
              <a:xfrm>
                <a:off x="672" y="1920"/>
                <a:ext cx="38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gray">
              <a:xfrm>
                <a:off x="4896" y="1920"/>
                <a:ext cx="38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Rectangle 11"/>
            <p:cNvSpPr>
              <a:spLocks noChangeArrowheads="1"/>
            </p:cNvSpPr>
            <p:nvPr/>
          </p:nvSpPr>
          <p:spPr bwMode="gray">
            <a:xfrm>
              <a:off x="510" y="1491"/>
              <a:ext cx="4693" cy="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defRPr/>
              </a:pPr>
              <a:r>
                <a:rPr lang="ru-RU" altLang="ru-RU" sz="2000" i="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ВМЕСТО ТАБЛИЦЫ 1110 !!!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ru-RU" altLang="ru-RU" sz="1600" i="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Графа 17: </a:t>
              </a:r>
              <a:r>
                <a:rPr lang="ru-RU" altLang="ru-RU" sz="1600" i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Не включаются </a:t>
              </a:r>
              <a:r>
                <a:rPr lang="ru-RU" altLang="ru-RU" sz="1600" i="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лица, находящиеся по поводу временной или частичной утраты трудоспособности.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endParaRPr lang="ru-RU" altLang="ru-RU" sz="1600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ru-RU" sz="1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В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гр. 17 </a:t>
              </a: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учитываются </a:t>
              </a:r>
              <a:r>
                <a:rPr lang="ru-RU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лица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из числа основных работников, находящихся в декретном отпуске (отпуск по беременности и родам ), отпуск по уходу за ребенком  до достижения им возраста 3-х лет, отпуске без сохранения заработной платы (по семейным и другим уважительным </a:t>
              </a:r>
              <a:r>
                <a:rPr lang="ru-RU" sz="1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причинам) в течении отчетного года</a:t>
              </a:r>
              <a:endParaRPr lang="ru-RU" altLang="ru-RU" sz="20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</p:grpSp>
      <p:sp>
        <p:nvSpPr>
          <p:cNvPr id="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65163" y="0"/>
            <a:ext cx="10026650" cy="10874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физические лица медицинской организации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4" y="4620347"/>
            <a:ext cx="3823854" cy="21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38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65163" y="0"/>
            <a:ext cx="10026650" cy="8651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физические лица медицинской организации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942975"/>
            <a:ext cx="100393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 smtClean="0">
                <a:latin typeface="Times New Roman" panose="02020603050405020304" pitchFamily="18" charset="0"/>
                <a:ea typeface="Candara" charset="0"/>
                <a:cs typeface="Times New Roman" panose="02020603050405020304" pitchFamily="18" charset="0"/>
              </a:rPr>
              <a:t>   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графе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«Имеют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об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аккредитации»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или фармацевтическое образование: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329803"/>
              </p:ext>
            </p:extLst>
          </p:nvPr>
        </p:nvGraphicFramePr>
        <p:xfrm>
          <a:off x="638175" y="1997452"/>
          <a:ext cx="9448800" cy="4408396"/>
        </p:xfrm>
        <a:graphic>
          <a:graphicData uri="http://schemas.openxmlformats.org/drawingml/2006/table">
            <a:tbl>
              <a:tblPr/>
              <a:tblGrid>
                <a:gridCol w="5470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8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Врач-стоматолог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Стоматология общей практики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Врач-терапевт участковый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Лечебное дело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Врач-педиатр участковый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Педиатрия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 клинической лабораторной диагностики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биохимия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 функциональной диагностики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биофизика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Врач-статистик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кибернетика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Врач-эпидемиолог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 по общей гигиене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Медико-профилактическое дело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Провизор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Провизор-технолог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9375" y="6467475"/>
            <a:ext cx="5486400" cy="40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Письмо МЗ РФ от 18.07.2018 № 16-5/10/2-4709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65163" y="0"/>
            <a:ext cx="10026650" cy="8651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физические лица медицинской организации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39833" y="964969"/>
            <a:ext cx="978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реднее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или фармацевтическое образование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720005"/>
              </p:ext>
            </p:extLst>
          </p:nvPr>
        </p:nvGraphicFramePr>
        <p:xfrm>
          <a:off x="570461" y="1422824"/>
          <a:ext cx="9610725" cy="6035493"/>
        </p:xfrm>
        <a:graphic>
          <a:graphicData uri="http://schemas.openxmlformats.org/drawingml/2006/table">
            <a:tbl>
              <a:tblPr/>
              <a:tblGrid>
                <a:gridCol w="4865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6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</a:txBody>
                  <a:tcPr marL="9016" marR="9016" marT="9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</a:p>
                  </a:txBody>
                  <a:tcPr marL="9016" marR="9016" marT="9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6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Фельдшер</a:t>
                      </a:r>
                    </a:p>
                  </a:txBody>
                  <a:tcPr marL="9016" marR="9016" marT="9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Лечебное дело</a:t>
                      </a:r>
                    </a:p>
                  </a:txBody>
                  <a:tcPr marL="9016" marR="9016" marT="9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4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сестра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участковая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патронажная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сестра приемного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отделения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сестра палатная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постовая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перевязочной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процедурной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сестра стерилизационной</a:t>
                      </a:r>
                    </a:p>
                  </a:txBody>
                  <a:tcPr marL="9016" marR="9016" marT="9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Сестринское дело</a:t>
                      </a:r>
                    </a:p>
                  </a:txBody>
                  <a:tcPr marL="9016" marR="9016" marT="9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6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Фармацевт</a:t>
                      </a:r>
                    </a:p>
                  </a:txBody>
                  <a:tcPr marL="9016" marR="9016" marT="9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Фармация</a:t>
                      </a:r>
                    </a:p>
                  </a:txBody>
                  <a:tcPr marL="9016" marR="9016" marT="9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Акушерка</a:t>
                      </a:r>
                    </a:p>
                  </a:txBody>
                  <a:tcPr marL="9016" marR="9016" marT="9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Акушерское дело </a:t>
                      </a:r>
                    </a:p>
                  </a:txBody>
                  <a:tcPr marL="9016" marR="9016" marT="9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91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сестра по массажу/медицинский брат по массажу</a:t>
                      </a:r>
                    </a:p>
                  </a:txBody>
                  <a:tcPr marL="9016" marR="9016" marT="9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массаж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 с ограниченными возможностями здоровья по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зрению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16" marR="9016" marT="9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Зубной техник</a:t>
                      </a:r>
                    </a:p>
                  </a:txBody>
                  <a:tcPr marL="9016" marR="9016" marT="9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Стоматология ортопедическая</a:t>
                      </a:r>
                    </a:p>
                  </a:txBody>
                  <a:tcPr marL="9016" marR="9016" marT="9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06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Лаборант,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едицинский технолог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лабораторный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фельдшер-лаборант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16" marR="9016" marT="9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Лабораторная диагностика</a:t>
                      </a:r>
                    </a:p>
                  </a:txBody>
                  <a:tcPr marL="9016" marR="9016" marT="9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78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Гигиенист стоматологический</a:t>
                      </a:r>
                    </a:p>
                  </a:txBody>
                  <a:tcPr marL="9016" marR="9016" marT="9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Стоматология профилактическая</a:t>
                      </a:r>
                    </a:p>
                  </a:txBody>
                  <a:tcPr marL="9016" marR="9016" marT="9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6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оптик-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оптометрист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оптика</a:t>
                      </a:r>
                    </a:p>
                  </a:txBody>
                  <a:tcPr marL="9016" marR="9016" marT="9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6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Помощник врача по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эпидемиологии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Помощник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врача по гигиене</a:t>
                      </a:r>
                    </a:p>
                  </a:txBody>
                  <a:tcPr marL="9016" marR="9016" marT="9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Медико-профилактическое дело.</a:t>
                      </a:r>
                    </a:p>
                  </a:txBody>
                  <a:tcPr marL="9016" marR="9016" marT="9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5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65163" y="0"/>
            <a:ext cx="10026650" cy="8651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физические лица медицинской организации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36185" y="1343025"/>
            <a:ext cx="8922165" cy="5004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 smtClean="0">
                <a:latin typeface="Candara" charset="0"/>
                <a:ea typeface="Candara" charset="0"/>
                <a:cs typeface="Candara" charset="0"/>
              </a:rPr>
              <a:t>    </a:t>
            </a:r>
            <a:r>
              <a:rPr lang="ru-RU" sz="2800" u="sng" dirty="0" smtClean="0"/>
              <a:t> Стр.65 </a:t>
            </a:r>
            <a:r>
              <a:rPr lang="ru-RU" sz="2800" u="sng" dirty="0"/>
              <a:t>Врач приемного отделения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Показываем </a:t>
            </a:r>
            <a:r>
              <a:rPr lang="ru-RU" dirty="0"/>
              <a:t>все должности врачей приемного покоя – в соответствии со штатным расписанием </a:t>
            </a:r>
            <a:r>
              <a:rPr lang="ru-RU" dirty="0" smtClean="0"/>
              <a:t>организации.</a:t>
            </a:r>
            <a:endParaRPr lang="ru-RU" dirty="0"/>
          </a:p>
          <a:p>
            <a:pPr algn="just"/>
            <a:endParaRPr lang="ru-RU" b="1" i="1" dirty="0" smtClean="0"/>
          </a:p>
          <a:p>
            <a:pPr algn="just"/>
            <a:r>
              <a:rPr lang="ru-RU" b="1" i="1" dirty="0" smtClean="0"/>
              <a:t>ОБРАТИТЕ </a:t>
            </a:r>
            <a:r>
              <a:rPr lang="ru-RU" b="1" i="1" dirty="0"/>
              <a:t>ВНИМАНИЕ! </a:t>
            </a:r>
          </a:p>
          <a:p>
            <a:pPr algn="just"/>
            <a:r>
              <a:rPr lang="ru-RU" sz="2000" dirty="0"/>
              <a:t>Пр.№1183н: в медицинской организации, оказывающей специализированную медицинскую помощь, или при наличии в медицинской организации структурного подразделения, оказывающего специализированную медицинскую помощь, наименование должности "врач приемного отделения" дополняется наименованием должности врача соответствующей специальности. Например, "врач приемного отделения - врач терапевт</a:t>
            </a:r>
            <a:r>
              <a:rPr lang="ru-RU" sz="2000" dirty="0" smtClean="0"/>
              <a:t>".</a:t>
            </a:r>
          </a:p>
          <a:p>
            <a:pPr algn="just"/>
            <a:endParaRPr lang="ru-RU" dirty="0"/>
          </a:p>
          <a:p>
            <a:pPr algn="ctr"/>
            <a:r>
              <a:rPr lang="ru-RU" sz="2400" dirty="0"/>
              <a:t>Показываем должность «врач приемного отделения», независимо от клинической специальности, которую он имеет. </a:t>
            </a:r>
          </a:p>
        </p:txBody>
      </p:sp>
    </p:spTree>
    <p:extLst>
      <p:ext uri="{BB962C8B-B14F-4D97-AF65-F5344CB8AC3E}">
        <p14:creationId xmlns:p14="http://schemas.microsoft.com/office/powerpoint/2010/main" val="13398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21971" y="0"/>
            <a:ext cx="9469842" cy="2493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физические лица медицинской организации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43" y="1824381"/>
            <a:ext cx="1341783" cy="13417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528" y="2056594"/>
            <a:ext cx="410678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600" dirty="0"/>
              <a:t>акушеры-гинекологи,</a:t>
            </a:r>
          </a:p>
          <a:p>
            <a:pPr marL="342900" indent="-342900">
              <a:buFontTx/>
              <a:buChar char="-"/>
            </a:pPr>
            <a:r>
              <a:rPr lang="ru-RU" sz="1600" dirty="0"/>
              <a:t>аллергологи-иммунологи,</a:t>
            </a:r>
          </a:p>
          <a:p>
            <a:pPr marL="342900" indent="-342900">
              <a:buFontTx/>
              <a:buChar char="-"/>
            </a:pPr>
            <a:r>
              <a:rPr lang="ru-RU" sz="1600" dirty="0"/>
              <a:t>гастроэнтерологи,</a:t>
            </a:r>
          </a:p>
          <a:p>
            <a:pPr marL="342900" indent="-342900">
              <a:buFontTx/>
              <a:buChar char="-"/>
            </a:pPr>
            <a:r>
              <a:rPr lang="ru-RU" sz="1600" dirty="0" smtClean="0"/>
              <a:t>гематологи</a:t>
            </a:r>
            <a:r>
              <a:rPr lang="ru-RU" sz="1600" dirty="0"/>
              <a:t>,</a:t>
            </a:r>
          </a:p>
          <a:p>
            <a:pPr marL="342900" indent="-342900">
              <a:buFontTx/>
              <a:buChar char="-"/>
            </a:pPr>
            <a:r>
              <a:rPr lang="ru-RU" sz="1600" dirty="0"/>
              <a:t>гериатры,</a:t>
            </a:r>
            <a:endParaRPr lang="en-US" sz="1600" dirty="0"/>
          </a:p>
          <a:p>
            <a:pPr marL="342900" indent="-342900">
              <a:buFontTx/>
              <a:buChar char="-"/>
            </a:pPr>
            <a:r>
              <a:rPr lang="ru-RU" sz="1600" dirty="0" smtClean="0"/>
              <a:t>дерматовенерологи</a:t>
            </a:r>
            <a:r>
              <a:rPr lang="ru-RU" sz="1600" dirty="0"/>
              <a:t>,</a:t>
            </a:r>
            <a:endParaRPr lang="en-US" sz="1600" dirty="0"/>
          </a:p>
          <a:p>
            <a:pPr marL="342900" indent="-342900">
              <a:buFontTx/>
              <a:buChar char="-"/>
            </a:pPr>
            <a:r>
              <a:rPr lang="ru-RU" sz="1600" dirty="0" smtClean="0"/>
              <a:t>диабетологи,</a:t>
            </a:r>
          </a:p>
          <a:p>
            <a:pPr marL="342900" indent="-342900">
              <a:buFontTx/>
              <a:buChar char="-"/>
            </a:pPr>
            <a:r>
              <a:rPr lang="ru-RU" sz="1600" b="1" i="1" u="sng" dirty="0"/>
              <a:t>з</a:t>
            </a:r>
            <a:r>
              <a:rPr lang="ru-RU" sz="1600" b="1" i="1" u="sng" dirty="0" smtClean="0"/>
              <a:t>дравпунктов</a:t>
            </a:r>
            <a:r>
              <a:rPr lang="ru-RU" sz="1600" b="1" dirty="0" smtClean="0"/>
              <a:t>,</a:t>
            </a:r>
            <a:endParaRPr lang="ru-RU" sz="1600" b="1" dirty="0"/>
          </a:p>
          <a:p>
            <a:pPr marL="342900" indent="-342900">
              <a:buFontTx/>
              <a:buChar char="-"/>
            </a:pPr>
            <a:r>
              <a:rPr lang="ru-RU" sz="1600" dirty="0" smtClean="0"/>
              <a:t>инфекционисты</a:t>
            </a:r>
            <a:r>
              <a:rPr lang="ru-RU" sz="1600" dirty="0"/>
              <a:t>,</a:t>
            </a:r>
            <a:endParaRPr lang="en-US" sz="1600" dirty="0"/>
          </a:p>
          <a:p>
            <a:pPr marL="342900" indent="-342900">
              <a:buFontTx/>
              <a:buChar char="-"/>
            </a:pPr>
            <a:r>
              <a:rPr lang="ru-RU" sz="1600" dirty="0" smtClean="0"/>
              <a:t>кардиологи</a:t>
            </a:r>
            <a:r>
              <a:rPr lang="ru-RU" sz="1600" dirty="0"/>
              <a:t>, детские </a:t>
            </a:r>
            <a:r>
              <a:rPr lang="ru-RU" sz="1600" dirty="0" smtClean="0"/>
              <a:t>кардиологи</a:t>
            </a:r>
            <a:r>
              <a:rPr lang="en-US" sz="1600" dirty="0" smtClean="0"/>
              <a:t>,</a:t>
            </a:r>
            <a:endParaRPr lang="ru-RU" sz="1600" dirty="0"/>
          </a:p>
          <a:p>
            <a:pPr marL="342900" indent="-342900">
              <a:buFontTx/>
              <a:buChar char="-"/>
            </a:pPr>
            <a:r>
              <a:rPr lang="ru-RU" sz="1600" dirty="0"/>
              <a:t>колопроктологи,</a:t>
            </a:r>
          </a:p>
          <a:p>
            <a:pPr marL="342900" indent="-342900">
              <a:buFontTx/>
              <a:buChar char="-"/>
            </a:pPr>
            <a:r>
              <a:rPr lang="ru-RU" sz="1600" dirty="0" smtClean="0"/>
              <a:t>неврологи,</a:t>
            </a:r>
          </a:p>
          <a:p>
            <a:pPr marL="342900" indent="-342900">
              <a:buFontTx/>
              <a:buChar char="-"/>
            </a:pPr>
            <a:r>
              <a:rPr lang="ru-RU" sz="1600" dirty="0"/>
              <a:t>неонатологи,</a:t>
            </a:r>
            <a:endParaRPr lang="en-US" sz="1600" dirty="0"/>
          </a:p>
          <a:p>
            <a:pPr marL="342900" indent="-342900">
              <a:buFontTx/>
              <a:buChar char="-"/>
            </a:pPr>
            <a:r>
              <a:rPr lang="ru-RU" sz="1600" dirty="0"/>
              <a:t>нейрохирурги,</a:t>
            </a:r>
          </a:p>
          <a:p>
            <a:pPr marL="342900" indent="-342900">
              <a:buFontTx/>
              <a:buChar char="-"/>
            </a:pPr>
            <a:r>
              <a:rPr lang="ru-RU" sz="1600" dirty="0" smtClean="0"/>
              <a:t>нефрологи,</a:t>
            </a:r>
          </a:p>
          <a:p>
            <a:pPr marL="342900" indent="-342900">
              <a:buFontTx/>
              <a:buChar char="-"/>
            </a:pPr>
            <a:r>
              <a:rPr lang="ru-RU" sz="1600" dirty="0"/>
              <a:t>врачи общей практики (семейные),</a:t>
            </a:r>
            <a:endParaRPr lang="en-US" sz="1600" dirty="0"/>
          </a:p>
          <a:p>
            <a:pPr marL="342900" indent="-342900">
              <a:buFontTx/>
              <a:buChar char="-"/>
            </a:pPr>
            <a:r>
              <a:rPr lang="ru-RU" sz="1600" dirty="0" smtClean="0"/>
              <a:t>онкологи</a:t>
            </a:r>
            <a:r>
              <a:rPr lang="ru-RU" sz="1600" dirty="0"/>
              <a:t>, онкологи </a:t>
            </a:r>
            <a:r>
              <a:rPr lang="ru-RU" sz="1600" dirty="0" smtClean="0"/>
              <a:t>детские,</a:t>
            </a:r>
          </a:p>
          <a:p>
            <a:pPr marL="342900" indent="-342900">
              <a:buFontTx/>
              <a:buChar char="-"/>
            </a:pPr>
            <a:r>
              <a:rPr lang="ru-RU" sz="1600" dirty="0"/>
              <a:t>оториноларингологи</a:t>
            </a:r>
            <a:r>
              <a:rPr lang="ru-RU" sz="1600" dirty="0" smtClean="0"/>
              <a:t>,</a:t>
            </a:r>
            <a:endParaRPr lang="en-US" sz="1600" dirty="0" smtClean="0"/>
          </a:p>
          <a:p>
            <a:pPr marL="342900" indent="-342900">
              <a:buFontTx/>
              <a:buChar char="-"/>
            </a:pPr>
            <a:r>
              <a:rPr lang="ru-RU" sz="1600" dirty="0"/>
              <a:t>офтальмологи,</a:t>
            </a:r>
          </a:p>
          <a:p>
            <a:pPr marL="342900" indent="-342900">
              <a:buFontTx/>
              <a:buChar char="-"/>
            </a:pPr>
            <a:r>
              <a:rPr lang="ru-RU" sz="1600" dirty="0"/>
              <a:t>педиатры</a:t>
            </a:r>
            <a:r>
              <a:rPr lang="ru-RU" sz="1600" dirty="0" smtClean="0"/>
              <a:t>,</a:t>
            </a:r>
          </a:p>
          <a:p>
            <a:pPr marL="342900" indent="-342900">
              <a:buFontTx/>
              <a:buChar char="-"/>
            </a:pPr>
            <a:r>
              <a:rPr lang="ru-RU" sz="1600" b="1" i="1" u="sng" dirty="0"/>
              <a:t>по медицинской реабилитации</a:t>
            </a:r>
            <a:r>
              <a:rPr lang="ru-RU" sz="1600" dirty="0" smtClean="0"/>
              <a:t>,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98763" y="1141095"/>
            <a:ext cx="9735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dirty="0">
                <a:latin typeface="Candara" charset="0"/>
                <a:ea typeface="Candara" charset="0"/>
                <a:cs typeface="Candara" charset="0"/>
              </a:rPr>
              <a:t>📌 </a:t>
            </a:r>
            <a:r>
              <a:rPr lang="ru-RU" sz="2000" b="1" u="sng" dirty="0" smtClean="0"/>
              <a:t>Строка </a:t>
            </a:r>
            <a:r>
              <a:rPr lang="ru-RU" sz="2000" b="1" u="sng" dirty="0"/>
              <a:t>123 «врачи клинических специальностей</a:t>
            </a:r>
            <a:r>
              <a:rPr lang="ru-RU" sz="2000" b="1" u="sng" dirty="0" smtClean="0"/>
              <a:t>»</a:t>
            </a:r>
            <a:r>
              <a:rPr lang="en-US" sz="2000" b="1" u="sng" dirty="0" smtClean="0"/>
              <a:t> </a:t>
            </a:r>
            <a:r>
              <a:rPr lang="ru-RU" sz="2000" b="1" u="sng" dirty="0" smtClean="0"/>
              <a:t>заполняется автоматически:</a:t>
            </a:r>
            <a:endParaRPr lang="ru-RU" sz="20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115617" y="2106471"/>
            <a:ext cx="46196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600" dirty="0" smtClean="0"/>
              <a:t>по </a:t>
            </a:r>
            <a:r>
              <a:rPr lang="ru-RU" sz="1600" dirty="0"/>
              <a:t>рентгенэндоваскулярной диагностики и </a:t>
            </a:r>
            <a:r>
              <a:rPr lang="ru-RU" sz="1600" dirty="0" smtClean="0"/>
              <a:t>лечению</a:t>
            </a:r>
            <a:r>
              <a:rPr lang="en-US" sz="1600" dirty="0" smtClean="0"/>
              <a:t>,</a:t>
            </a:r>
            <a:endParaRPr lang="ru-RU" sz="1600" dirty="0" smtClean="0"/>
          </a:p>
          <a:p>
            <a:pPr marL="342900" indent="-342900">
              <a:buFontTx/>
              <a:buChar char="-"/>
            </a:pPr>
            <a:r>
              <a:rPr lang="ru-RU" sz="1600" b="1" i="1" u="sng" dirty="0"/>
              <a:t>п</a:t>
            </a:r>
            <a:r>
              <a:rPr lang="ru-RU" sz="1600" b="1" i="1" u="sng" dirty="0" smtClean="0"/>
              <a:t>риемного отделения</a:t>
            </a:r>
            <a:r>
              <a:rPr lang="ru-RU" sz="1600" b="1" dirty="0" smtClean="0"/>
              <a:t>,</a:t>
            </a:r>
          </a:p>
          <a:p>
            <a:pPr marL="342900" indent="-342900">
              <a:buFontTx/>
              <a:buChar char="-"/>
            </a:pPr>
            <a:r>
              <a:rPr lang="ru-RU" sz="1600" dirty="0" smtClean="0"/>
              <a:t>профпатологи</a:t>
            </a:r>
            <a:r>
              <a:rPr lang="ru-RU" sz="1600" dirty="0"/>
              <a:t>,</a:t>
            </a:r>
          </a:p>
          <a:p>
            <a:pPr marL="342900" indent="-342900">
              <a:buFontTx/>
              <a:buChar char="-"/>
            </a:pPr>
            <a:r>
              <a:rPr lang="ru-RU" sz="1600" dirty="0" smtClean="0"/>
              <a:t>психиатры</a:t>
            </a:r>
            <a:r>
              <a:rPr lang="ru-RU" sz="1600" dirty="0"/>
              <a:t>, психиатры детские, психиатры </a:t>
            </a:r>
            <a:r>
              <a:rPr lang="ru-RU" sz="1600" dirty="0" smtClean="0"/>
              <a:t>подростковые</a:t>
            </a:r>
            <a:r>
              <a:rPr lang="en-US" sz="1600" dirty="0" smtClean="0"/>
              <a:t>,</a:t>
            </a:r>
          </a:p>
          <a:p>
            <a:pPr marL="342900" indent="-342900">
              <a:buFontTx/>
              <a:buChar char="-"/>
            </a:pPr>
            <a:r>
              <a:rPr lang="ru-RU" sz="1600" dirty="0" smtClean="0"/>
              <a:t>психиатры-наркологи</a:t>
            </a:r>
            <a:r>
              <a:rPr lang="ru-RU" sz="1600" dirty="0"/>
              <a:t>,</a:t>
            </a:r>
          </a:p>
          <a:p>
            <a:pPr marL="342900" indent="-342900">
              <a:buFontTx/>
              <a:buChar char="-"/>
            </a:pPr>
            <a:r>
              <a:rPr lang="ru-RU" sz="1600" dirty="0"/>
              <a:t>п</a:t>
            </a:r>
            <a:r>
              <a:rPr lang="ru-RU" sz="1600" dirty="0" smtClean="0"/>
              <a:t>ульмонологи</a:t>
            </a:r>
            <a:r>
              <a:rPr lang="ru-RU" sz="1600" dirty="0"/>
              <a:t>,</a:t>
            </a:r>
          </a:p>
          <a:p>
            <a:pPr marL="342900" indent="-342900">
              <a:buFontTx/>
              <a:buChar char="-"/>
            </a:pPr>
            <a:r>
              <a:rPr lang="ru-RU" sz="1600" dirty="0"/>
              <a:t>ревматологи</a:t>
            </a:r>
            <a:r>
              <a:rPr lang="en-US" sz="1600" dirty="0"/>
              <a:t>,</a:t>
            </a:r>
          </a:p>
          <a:p>
            <a:pPr marL="342900" indent="-342900">
              <a:buFontTx/>
              <a:buChar char="-"/>
            </a:pPr>
            <a:r>
              <a:rPr lang="ru-RU" sz="1600" dirty="0" smtClean="0"/>
              <a:t>скорой </a:t>
            </a:r>
            <a:r>
              <a:rPr lang="ru-RU" sz="1600" dirty="0"/>
              <a:t>медицинской помощи,</a:t>
            </a:r>
            <a:endParaRPr lang="en-US" sz="1600" dirty="0"/>
          </a:p>
          <a:p>
            <a:pPr marL="342900" indent="-342900">
              <a:buFontTx/>
              <a:buChar char="-"/>
            </a:pPr>
            <a:r>
              <a:rPr lang="ru-RU" sz="1600" dirty="0" smtClean="0"/>
              <a:t>терапевты</a:t>
            </a:r>
            <a:r>
              <a:rPr lang="en-US" sz="1600" dirty="0" smtClean="0"/>
              <a:t>,</a:t>
            </a:r>
          </a:p>
          <a:p>
            <a:pPr marL="342900" indent="-342900">
              <a:buFontTx/>
              <a:buChar char="-"/>
            </a:pPr>
            <a:r>
              <a:rPr lang="ru-RU" sz="1600" b="1" i="1" u="sng" dirty="0" smtClean="0">
                <a:solidFill>
                  <a:srgbClr val="FF0000"/>
                </a:solidFill>
              </a:rPr>
              <a:t>токсикологи</a:t>
            </a:r>
            <a:r>
              <a:rPr lang="ru-RU" sz="1600" b="1" dirty="0" smtClean="0">
                <a:solidFill>
                  <a:srgbClr val="FF0000"/>
                </a:solidFill>
              </a:rPr>
              <a:t>,</a:t>
            </a:r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1600" dirty="0"/>
              <a:t>травматологи и </a:t>
            </a:r>
            <a:r>
              <a:rPr lang="ru-RU" sz="1600" dirty="0" smtClean="0"/>
              <a:t>ортопеды</a:t>
            </a:r>
            <a:r>
              <a:rPr lang="ru-RU" sz="1600" dirty="0"/>
              <a:t>,</a:t>
            </a:r>
            <a:endParaRPr lang="en-US" sz="1600" dirty="0"/>
          </a:p>
          <a:p>
            <a:pPr marL="342900" indent="-342900">
              <a:buFontTx/>
              <a:buChar char="-"/>
            </a:pPr>
            <a:r>
              <a:rPr lang="ru-RU" sz="1600" dirty="0" smtClean="0"/>
              <a:t>урологи</a:t>
            </a:r>
            <a:r>
              <a:rPr lang="ru-RU" sz="1600" dirty="0"/>
              <a:t>, урологи-андрологи </a:t>
            </a:r>
            <a:r>
              <a:rPr lang="ru-RU" sz="1600" dirty="0" smtClean="0"/>
              <a:t>детские,</a:t>
            </a:r>
            <a:endParaRPr lang="en-US" sz="1600" dirty="0" smtClean="0"/>
          </a:p>
          <a:p>
            <a:pPr marL="342900" indent="-342900">
              <a:buFontTx/>
              <a:buChar char="-"/>
            </a:pPr>
            <a:r>
              <a:rPr lang="ru-RU" sz="1600" dirty="0"/>
              <a:t>фтизиатры,</a:t>
            </a:r>
            <a:endParaRPr lang="en-US" sz="1600" dirty="0"/>
          </a:p>
          <a:p>
            <a:pPr marL="342900" indent="-342900">
              <a:buFontTx/>
              <a:buChar char="-"/>
            </a:pPr>
            <a:r>
              <a:rPr lang="ru-RU" sz="1600" dirty="0" smtClean="0"/>
              <a:t>хирурги</a:t>
            </a:r>
            <a:r>
              <a:rPr lang="ru-RU" sz="1600" dirty="0"/>
              <a:t>, хирурги детские</a:t>
            </a:r>
            <a:r>
              <a:rPr lang="ru-RU" sz="1600" dirty="0" smtClean="0"/>
              <a:t>,</a:t>
            </a:r>
            <a:endParaRPr lang="en-US" sz="1600" dirty="0" smtClean="0"/>
          </a:p>
          <a:p>
            <a:pPr marL="342900" indent="-342900">
              <a:buFontTx/>
              <a:buChar char="-"/>
            </a:pPr>
            <a:r>
              <a:rPr lang="ru-RU" sz="1600" dirty="0"/>
              <a:t>хирурги пластические,</a:t>
            </a:r>
          </a:p>
          <a:p>
            <a:pPr marL="342900" indent="-342900">
              <a:buFontTx/>
              <a:buChar char="-"/>
            </a:pPr>
            <a:r>
              <a:rPr lang="ru-RU" sz="1600" dirty="0"/>
              <a:t>сердечно-сосудистые хирурги,</a:t>
            </a:r>
          </a:p>
          <a:p>
            <a:pPr marL="342900" indent="-342900">
              <a:buFontTx/>
              <a:buChar char="-"/>
            </a:pPr>
            <a:r>
              <a:rPr lang="ru-RU" sz="1600" dirty="0"/>
              <a:t>торакальные хирурги,</a:t>
            </a:r>
          </a:p>
          <a:p>
            <a:pPr marL="342900" indent="-342900">
              <a:buFontTx/>
              <a:buChar char="-"/>
            </a:pPr>
            <a:r>
              <a:rPr lang="ru-RU" sz="1600" dirty="0" smtClean="0"/>
              <a:t>челюстно-лицевые хирурги,</a:t>
            </a:r>
            <a:endParaRPr lang="en-US" sz="1600" dirty="0" smtClean="0"/>
          </a:p>
          <a:p>
            <a:pPr marL="342900" indent="-342900">
              <a:buFontTx/>
              <a:buChar char="-"/>
            </a:pPr>
            <a:r>
              <a:rPr lang="ru-RU" sz="1600" dirty="0" smtClean="0"/>
              <a:t>эндокринологи</a:t>
            </a:r>
            <a:r>
              <a:rPr lang="ru-RU" sz="1600" dirty="0"/>
              <a:t>, эндокринологи </a:t>
            </a:r>
            <a:r>
              <a:rPr lang="ru-RU" sz="1600" dirty="0" smtClean="0"/>
              <a:t>детские</a:t>
            </a:r>
            <a:r>
              <a:rPr lang="en-US" sz="1600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9206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65163" y="0"/>
            <a:ext cx="10026650" cy="8651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253877"/>
              </p:ext>
            </p:extLst>
          </p:nvPr>
        </p:nvGraphicFramePr>
        <p:xfrm>
          <a:off x="534989" y="1076322"/>
          <a:ext cx="4313236" cy="5661025"/>
        </p:xfrm>
        <a:graphic>
          <a:graphicData uri="http://schemas.openxmlformats.org/drawingml/2006/table">
            <a:tbl>
              <a:tblPr firstRow="1" firstCol="1" bandRow="1"/>
              <a:tblGrid>
                <a:gridCol w="3556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Специалисты с высшим немедицинским образованием – всего: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127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 marL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из них специалисты:</a:t>
                      </a:r>
                    </a:p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биологи </a:t>
                      </a: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128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  инструкторы-методисты по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  лечебной физкультуре  </a:t>
                      </a: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129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логопеды</a:t>
                      </a: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медицинские физики</a:t>
                      </a: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131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психологи медицинские</a:t>
                      </a: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132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судебные эксперты </a:t>
                      </a: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133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химики-эксперты </a:t>
                      </a: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134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indent="787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зоолог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135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indent="787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эксперт-физик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136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indent="787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эмбриолог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137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indent="787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энтомолог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138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 useBgFill="1">
        <p:nvSpPr>
          <p:cNvPr id="9" name="TextBox 8"/>
          <p:cNvSpPr txBox="1"/>
          <p:nvPr/>
        </p:nvSpPr>
        <p:spPr>
          <a:xfrm>
            <a:off x="5495926" y="1938911"/>
            <a:ext cx="4972048" cy="2677656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Включаются </a:t>
            </a:r>
            <a:r>
              <a:rPr lang="ru-RU" sz="28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сведения по </a:t>
            </a:r>
            <a:r>
              <a:rPr lang="ru-RU" sz="2800" dirty="0" smtClean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специалистам</a:t>
            </a:r>
            <a:r>
              <a:rPr lang="en-US" sz="2800" dirty="0" smtClean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с высшим немедицинским образованием.</a:t>
            </a:r>
          </a:p>
          <a:p>
            <a:pPr algn="ctr"/>
            <a:endParaRPr lang="ru-RU" sz="2800" dirty="0" smtClean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127 считается как сумма строк со 128 по 138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2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02425" y="464301"/>
            <a:ext cx="942022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spcAft>
                <a:spcPts val="1200"/>
              </a:spcAft>
              <a:defRPr/>
            </a:pPr>
            <a:r>
              <a:rPr lang="ru-RU" altLang="ru-RU" sz="2000" dirty="0">
                <a:latin typeface="Candara" charset="0"/>
                <a:ea typeface="Candara" charset="0"/>
                <a:cs typeface="Candara" charset="0"/>
              </a:rPr>
              <a:t>📌 </a:t>
            </a:r>
            <a:r>
              <a:rPr lang="ru-RU" sz="1800" dirty="0" smtClean="0"/>
              <a:t>В</a:t>
            </a:r>
            <a:r>
              <a:rPr lang="ru-RU" sz="1800" dirty="0" smtClean="0">
                <a:latin typeface="Candara" charset="0"/>
                <a:ea typeface="Candara" charset="0"/>
                <a:cs typeface="Candara" charset="0"/>
              </a:rPr>
              <a:t>ключаются </a:t>
            </a:r>
            <a:r>
              <a:rPr lang="ru-RU" sz="1800" dirty="0">
                <a:latin typeface="Candara" charset="0"/>
                <a:ea typeface="Candara" charset="0"/>
                <a:cs typeface="Candara" charset="0"/>
              </a:rPr>
              <a:t>сведения по всем категориям персонала медицинской организации</a:t>
            </a:r>
            <a:r>
              <a:rPr lang="ru-RU" sz="1800" i="1" dirty="0">
                <a:latin typeface="Candara" charset="0"/>
                <a:ea typeface="Candara" charset="0"/>
                <a:cs typeface="Candara" charset="0"/>
              </a:rPr>
              <a:t>, </a:t>
            </a:r>
            <a:r>
              <a:rPr lang="ru-RU" sz="1800" dirty="0">
                <a:latin typeface="Candara" charset="0"/>
                <a:ea typeface="Candara" charset="0"/>
                <a:cs typeface="Candara" charset="0"/>
              </a:rPr>
              <a:t>за исключением  научных </a:t>
            </a:r>
            <a:r>
              <a:rPr lang="ru-RU" sz="1800" dirty="0" smtClean="0">
                <a:latin typeface="Candara" charset="0"/>
                <a:ea typeface="Candara" charset="0"/>
                <a:cs typeface="Candara" charset="0"/>
              </a:rPr>
              <a:t>работников, и независимо </a:t>
            </a:r>
            <a:r>
              <a:rPr lang="ru-RU" sz="1800" dirty="0">
                <a:latin typeface="Candara" charset="0"/>
                <a:ea typeface="Candara" charset="0"/>
                <a:cs typeface="Candara" charset="0"/>
              </a:rPr>
              <a:t>от источников финансирования </a:t>
            </a:r>
            <a:r>
              <a:rPr lang="ru-RU" sz="1800" dirty="0" smtClean="0">
                <a:latin typeface="Candara" charset="0"/>
                <a:ea typeface="Candara" charset="0"/>
                <a:cs typeface="Candara" charset="0"/>
              </a:rPr>
              <a:t>(ОМС</a:t>
            </a:r>
            <a:r>
              <a:rPr lang="ru-RU" sz="1800" dirty="0">
                <a:latin typeface="Candara" charset="0"/>
                <a:ea typeface="Candara" charset="0"/>
                <a:cs typeface="Candara" charset="0"/>
              </a:rPr>
              <a:t>, </a:t>
            </a:r>
            <a:r>
              <a:rPr lang="ru-RU" sz="1800" dirty="0" smtClean="0">
                <a:latin typeface="Candara" charset="0"/>
                <a:ea typeface="Candara" charset="0"/>
                <a:cs typeface="Candara" charset="0"/>
              </a:rPr>
              <a:t>бюджет </a:t>
            </a:r>
            <a:r>
              <a:rPr lang="ru-RU" sz="1800" dirty="0">
                <a:latin typeface="Candara" charset="0"/>
                <a:ea typeface="Candara" charset="0"/>
                <a:cs typeface="Candara" charset="0"/>
              </a:rPr>
              <a:t>и </a:t>
            </a:r>
            <a:r>
              <a:rPr lang="ru-RU" sz="1800" dirty="0" smtClean="0">
                <a:latin typeface="Candara" charset="0"/>
                <a:ea typeface="Candara" charset="0"/>
                <a:cs typeface="Candara" charset="0"/>
              </a:rPr>
              <a:t>внебюджетная деятельность).</a:t>
            </a:r>
          </a:p>
          <a:p>
            <a:pPr algn="just" defTabSz="914400">
              <a:spcAft>
                <a:spcPts val="1200"/>
              </a:spcAft>
              <a:defRPr/>
            </a:pPr>
            <a:r>
              <a:rPr lang="ru-RU" altLang="ru-RU" sz="1800" dirty="0">
                <a:latin typeface="Candara" charset="0"/>
                <a:ea typeface="Candara" charset="0"/>
                <a:cs typeface="Candara" charset="0"/>
              </a:rPr>
              <a:t>📌 </a:t>
            </a:r>
            <a:r>
              <a:rPr lang="ru-RU" sz="1800" dirty="0">
                <a:latin typeface="Candara" charset="0"/>
                <a:ea typeface="Candara" charset="0"/>
                <a:cs typeface="Candara" charset="0"/>
              </a:rPr>
              <a:t>Заполняют все медицинские организации в соответствии со штатным расписанием, утвержденным руководителем медицинской организации в установленном порядке </a:t>
            </a:r>
            <a:r>
              <a:rPr lang="ru-RU" sz="1800" dirty="0" smtClean="0">
                <a:latin typeface="Candara" charset="0"/>
                <a:ea typeface="Candara" charset="0"/>
                <a:cs typeface="Candara" charset="0"/>
              </a:rPr>
              <a:t>и действующим </a:t>
            </a:r>
            <a:r>
              <a:rPr lang="ru-RU" sz="1800" dirty="0">
                <a:latin typeface="Candara" charset="0"/>
                <a:ea typeface="Candara" charset="0"/>
                <a:cs typeface="Candara" charset="0"/>
              </a:rPr>
              <a:t>на 31.12.2018г</a:t>
            </a:r>
            <a:r>
              <a:rPr lang="ru-RU" sz="1800" dirty="0" smtClean="0">
                <a:latin typeface="Candara" charset="0"/>
                <a:ea typeface="Candara" charset="0"/>
                <a:cs typeface="Candara" charset="0"/>
              </a:rPr>
              <a:t>. </a:t>
            </a:r>
            <a:r>
              <a:rPr lang="ru-RU" sz="1800" b="1" dirty="0" smtClean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(Для сдачи кабинетов и штатов необходима копия действующего штатного расписания, с печатью и подписью главного врача по всем структурным подразделениям) !!!</a:t>
            </a:r>
            <a:endParaRPr lang="ru-RU" sz="1800" b="1" dirty="0">
              <a:solidFill>
                <a:srgbClr val="FF0000"/>
              </a:solidFill>
              <a:latin typeface="Candara" charset="0"/>
              <a:ea typeface="Candara" charset="0"/>
              <a:cs typeface="Candara" charset="0"/>
            </a:endParaRPr>
          </a:p>
          <a:p>
            <a:pPr algn="just" defTabSz="914400">
              <a:spcAft>
                <a:spcPts val="1200"/>
              </a:spcAft>
              <a:defRPr/>
            </a:pPr>
            <a:r>
              <a:rPr lang="ru-RU" altLang="ru-RU" sz="1800" dirty="0">
                <a:latin typeface="Candara" charset="0"/>
                <a:ea typeface="Candara" charset="0"/>
                <a:cs typeface="Candara" charset="0"/>
              </a:rPr>
              <a:t>📌 </a:t>
            </a:r>
            <a:r>
              <a:rPr lang="ru-RU" sz="1800" dirty="0">
                <a:latin typeface="Candara" charset="0"/>
                <a:ea typeface="Candara" charset="0"/>
                <a:cs typeface="Candara" charset="0"/>
              </a:rPr>
              <a:t>Структура штатного расписания медицинской организации должна соответствовать приказам, регулирующим деятельность медицинской </a:t>
            </a:r>
            <a:r>
              <a:rPr lang="ru-RU" sz="1800" dirty="0" smtClean="0">
                <a:latin typeface="Candara" charset="0"/>
                <a:ea typeface="Candara" charset="0"/>
                <a:cs typeface="Candara" charset="0"/>
              </a:rPr>
              <a:t>организации и порядкам оказания медицинской помощи .</a:t>
            </a:r>
            <a:endParaRPr lang="ru-RU" sz="1800" dirty="0">
              <a:latin typeface="Candara" charset="0"/>
              <a:ea typeface="Candara" charset="0"/>
              <a:cs typeface="Candara" charset="0"/>
            </a:endParaRPr>
          </a:p>
          <a:p>
            <a:pPr algn="just" defTabSz="914400">
              <a:spcAft>
                <a:spcPts val="1200"/>
              </a:spcAft>
              <a:defRPr/>
            </a:pPr>
            <a:r>
              <a:rPr lang="ru-RU" altLang="ru-RU" sz="1800" dirty="0">
                <a:latin typeface="Candara" charset="0"/>
                <a:ea typeface="Candara" charset="0"/>
                <a:cs typeface="Candara" charset="0"/>
              </a:rPr>
              <a:t>📌 В графы 9, 10 и 11 «Число физических лиц основных работников на занятых должностях» включаются только основные работники (т.е. те сотрудники,</a:t>
            </a:r>
            <a:r>
              <a:rPr lang="en-US" altLang="ru-RU" sz="1800" dirty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ru-RU" altLang="ru-RU" sz="1800" dirty="0">
                <a:latin typeface="Candara" charset="0"/>
                <a:ea typeface="Candara" charset="0"/>
                <a:cs typeface="Candara" charset="0"/>
              </a:rPr>
              <a:t>трудовые книжки которых находятся в данной организации). </a:t>
            </a:r>
            <a:r>
              <a:rPr lang="ru-RU" sz="1800" dirty="0">
                <a:latin typeface="Candara" charset="0"/>
                <a:ea typeface="Candara" charset="0"/>
                <a:cs typeface="Candara" charset="0"/>
              </a:rPr>
              <a:t>Если работник работает на неполную ставку и его трудовая книжка находится в медицинской организации, то его показывают как основного работника.</a:t>
            </a:r>
          </a:p>
          <a:p>
            <a:pPr algn="just" defTabSz="914400">
              <a:spcAft>
                <a:spcPts val="1200"/>
              </a:spcAft>
              <a:defRPr/>
            </a:pPr>
            <a:r>
              <a:rPr lang="ru-RU" altLang="ru-RU" sz="1800" dirty="0">
                <a:latin typeface="Candara" charset="0"/>
                <a:ea typeface="Candara" charset="0"/>
                <a:cs typeface="Candara" charset="0"/>
              </a:rPr>
              <a:t>📌 </a:t>
            </a:r>
            <a:r>
              <a:rPr lang="ru-RU" sz="1800" dirty="0">
                <a:latin typeface="Candara" charset="0"/>
                <a:ea typeface="Candara" charset="0"/>
                <a:cs typeface="Candara" charset="0"/>
              </a:rPr>
              <a:t>Внешние </a:t>
            </a:r>
            <a:r>
              <a:rPr lang="ru-RU" sz="1800" dirty="0" smtClean="0">
                <a:latin typeface="Candara" charset="0"/>
                <a:ea typeface="Candara" charset="0"/>
                <a:cs typeface="Candara" charset="0"/>
              </a:rPr>
              <a:t> и внутренние совместители </a:t>
            </a:r>
            <a:r>
              <a:rPr lang="ru-RU" sz="1800" dirty="0">
                <a:latin typeface="Candara" charset="0"/>
                <a:ea typeface="Candara" charset="0"/>
                <a:cs typeface="Candara" charset="0"/>
              </a:rPr>
              <a:t>в графы с 9 по 15 не включаются, отражаются только как занятые ставки (графы 4, 6 ,8</a:t>
            </a:r>
            <a:r>
              <a:rPr lang="ru-RU" sz="1800" dirty="0" smtClean="0">
                <a:latin typeface="Candara" charset="0"/>
                <a:ea typeface="Candara" charset="0"/>
                <a:cs typeface="Candara" charset="0"/>
              </a:rPr>
              <a:t>)</a:t>
            </a:r>
            <a:r>
              <a:rPr lang="ru-RU" sz="1800" dirty="0">
                <a:latin typeface="Candara" charset="0"/>
                <a:ea typeface="Candara" charset="0"/>
                <a:cs typeface="Candara" charset="0"/>
              </a:rPr>
              <a:t>.</a:t>
            </a:r>
          </a:p>
          <a:p>
            <a:pPr algn="just" defTabSz="914400">
              <a:spcAft>
                <a:spcPts val="1200"/>
              </a:spcAft>
              <a:defRPr/>
            </a:pPr>
            <a:r>
              <a:rPr lang="ru-RU" altLang="ru-RU" sz="1800" dirty="0">
                <a:latin typeface="Candara" charset="0"/>
                <a:ea typeface="Candara" charset="0"/>
                <a:cs typeface="Candara" charset="0"/>
              </a:rPr>
              <a:t>📌 </a:t>
            </a:r>
            <a:r>
              <a:rPr lang="ru-RU" sz="1800" b="1" dirty="0">
                <a:latin typeface="Candara" charset="0"/>
                <a:ea typeface="Candara" charset="0"/>
                <a:cs typeface="Candara" charset="0"/>
              </a:rPr>
              <a:t>Лица, </a:t>
            </a:r>
            <a:r>
              <a:rPr lang="ru-RU" sz="1800" b="1" dirty="0" smtClean="0">
                <a:latin typeface="Candara" charset="0"/>
                <a:ea typeface="Candara" charset="0"/>
                <a:cs typeface="Candara" charset="0"/>
              </a:rPr>
              <a:t>находящиеся </a:t>
            </a:r>
            <a:r>
              <a:rPr lang="ru-RU" sz="1800" b="1" dirty="0">
                <a:latin typeface="Candara" charset="0"/>
                <a:ea typeface="Candara" charset="0"/>
                <a:cs typeface="Candara" charset="0"/>
              </a:rPr>
              <a:t>в декретном отпуске или </a:t>
            </a:r>
            <a:r>
              <a:rPr lang="ru-RU" sz="1800" b="1" dirty="0" smtClean="0">
                <a:latin typeface="Candara" charset="0"/>
                <a:ea typeface="Candara" charset="0"/>
                <a:cs typeface="Candara" charset="0"/>
              </a:rPr>
              <a:t>долгосрочном отпуске, </a:t>
            </a:r>
            <a:r>
              <a:rPr lang="ru-RU" sz="1800" b="1" dirty="0">
                <a:latin typeface="Candara" charset="0"/>
                <a:ea typeface="Candara" charset="0"/>
                <a:cs typeface="Candara" charset="0"/>
              </a:rPr>
              <a:t>отражаются  по той должности, на которой они находились в момент </a:t>
            </a:r>
            <a:r>
              <a:rPr lang="ru-RU" sz="1800" b="1" dirty="0" smtClean="0">
                <a:latin typeface="Candara" charset="0"/>
                <a:ea typeface="Candara" charset="0"/>
                <a:cs typeface="Candara" charset="0"/>
              </a:rPr>
              <a:t>ухода (новая графа </a:t>
            </a:r>
            <a:r>
              <a:rPr lang="ru-RU" sz="1800" b="1" dirty="0">
                <a:latin typeface="Candara" charset="0"/>
                <a:ea typeface="Candara" charset="0"/>
                <a:cs typeface="Candara" charset="0"/>
              </a:rPr>
              <a:t>17</a:t>
            </a:r>
            <a:r>
              <a:rPr lang="ru-RU" sz="1800" b="1" dirty="0" smtClean="0">
                <a:latin typeface="Candara" charset="0"/>
                <a:ea typeface="Candara" charset="0"/>
                <a:cs typeface="Candara" charset="0"/>
              </a:rPr>
              <a:t>). Отсутствие по причине временной нетрудоспособности в гр.17 не учитывается.</a:t>
            </a:r>
            <a:endParaRPr lang="ru-RU" sz="1800" b="1" dirty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65163" y="0"/>
            <a:ext cx="10026650" cy="8651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709131"/>
              </p:ext>
            </p:extLst>
          </p:nvPr>
        </p:nvGraphicFramePr>
        <p:xfrm>
          <a:off x="171449" y="895350"/>
          <a:ext cx="10320335" cy="4412637"/>
        </p:xfrm>
        <a:graphic>
          <a:graphicData uri="http://schemas.openxmlformats.org/drawingml/2006/table">
            <a:tbl>
              <a:tblPr firstRow="1" firstCol="1" bandRow="1"/>
              <a:tblGrid>
                <a:gridCol w="1748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18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32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18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14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00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31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71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77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16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16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9578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9578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9578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43938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должности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(специальности)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стро-ки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53" marR="34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должностей в целом по организации, ед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физических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лиц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основных работников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занятых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должностях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чел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21" marR="171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Имеют квалификационную категорию (из гр.9), чел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Имеют серти-фикат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специа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-листа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(из гр.9), чел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Имеют свиде-тельство об аккреди-тации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(из гр. 9),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53" marR="34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Нахо-дятся в декрет-ном и долгос-рочном отпуске (из гр. 9), чел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53" marR="34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подразделе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ниях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оказывающих медицинскую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помощь в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амбулаторных условиях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подразделе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ниях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оказывающих медицинскую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помощь в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стационарных условиях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7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подраз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-делениях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оказыва-ющих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меди-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цинскую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помощь в </a:t>
                      </a:r>
                      <a:r>
                        <a:rPr lang="ru-RU" sz="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амбулатор-ных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условиях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подраз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-делениях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оказыва-ющих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меди-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цинскую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помощь в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стационар-</a:t>
                      </a:r>
                      <a:r>
                        <a:rPr lang="ru-RU" sz="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ных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условиях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выс-шую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пер-вую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вто-рую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1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штат-ных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заня-тых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штат-ных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заня-тых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53" marR="34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штат-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ных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заня-тых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Провизоры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92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том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числе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специальностям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471805" indent="-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управление и экономика фармации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693">
                <a:tc>
                  <a:txBody>
                    <a:bodyPr/>
                    <a:lstStyle/>
                    <a:p>
                      <a:pPr marL="471805" indent="-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фармацевтическая технология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638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фармацевтическая 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химия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фармакогнозия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x-none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9625" y="5762624"/>
            <a:ext cx="9353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провизоров всего (стр.139 гр.9) – это сумма строк со 140 по 142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65163" y="0"/>
            <a:ext cx="10026650" cy="8651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478717"/>
              </p:ext>
            </p:extLst>
          </p:nvPr>
        </p:nvGraphicFramePr>
        <p:xfrm>
          <a:off x="534989" y="1085851"/>
          <a:ext cx="4179886" cy="5734049"/>
        </p:xfrm>
        <a:graphic>
          <a:graphicData uri="http://schemas.openxmlformats.org/drawingml/2006/table">
            <a:tbl>
              <a:tblPr firstRow="1" firstCol="1" bandRow="1"/>
              <a:tblGrid>
                <a:gridCol w="3447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9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Наименование должности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(специальности)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 стро-ки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23" marR="36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4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Средний медперсонал – всего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7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из них: в организациях,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        расположенных в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        сельской местности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5649"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  работают на основ-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1441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  ной работе в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1441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низациях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подчинения: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1441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        федерального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825"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        субъектов Россий-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1441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ской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Федерации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737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      организаторы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      сестринского дела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      (из стр. 143)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7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 общего числа среднего медперсонала (стр. 143): 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акушерки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 useBgFill="1">
        <p:nvSpPr>
          <p:cNvPr id="10" name="TextBox 9"/>
          <p:cNvSpPr txBox="1"/>
          <p:nvPr/>
        </p:nvSpPr>
        <p:spPr>
          <a:xfrm>
            <a:off x="5600701" y="1310261"/>
            <a:ext cx="4819650" cy="2246769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по строке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143 должны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соответствовать данным о количестве СМП, представленных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мониторинге «Штаты» по состоянию на 31 декабря 2018 года.</a:t>
            </a:r>
          </a:p>
          <a:p>
            <a:pPr algn="just"/>
            <a:r>
              <a:rPr lang="ru-RU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физические лица без медицинского образования.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1" name="TextBox 10"/>
          <p:cNvSpPr txBox="1"/>
          <p:nvPr/>
        </p:nvSpPr>
        <p:spPr>
          <a:xfrm>
            <a:off x="5586413" y="4316272"/>
            <a:ext cx="4819650" cy="2246769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147 показываем количество сотрудников из числа СМП, имеющих сертификат «Организация сестринского дела» или «Управление сестринской деятельностью»</a:t>
            </a: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ПОЛНЯЕТСЯ ВСЯ СТРОКА!!!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695825" y="2091645"/>
            <a:ext cx="890589" cy="282915"/>
          </a:xfrm>
          <a:prstGeom prst="straightConnector1">
            <a:avLst/>
          </a:prstGeom>
          <a:ln w="6350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1" idx="1"/>
          </p:cNvCxnSpPr>
          <p:nvPr/>
        </p:nvCxnSpPr>
        <p:spPr>
          <a:xfrm flipH="1">
            <a:off x="4695825" y="5439657"/>
            <a:ext cx="890588" cy="113418"/>
          </a:xfrm>
          <a:prstGeom prst="straightConnector1">
            <a:avLst/>
          </a:prstGeom>
          <a:ln w="6350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2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65163" y="0"/>
            <a:ext cx="10026650" cy="8651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физические лица медицинской организации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3375" y="1209674"/>
            <a:ext cx="101727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строке 150 «Заведующие»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показываем следующие должности:</a:t>
            </a:r>
          </a:p>
          <a:p>
            <a:pPr marL="342900" indent="-342900">
              <a:buFontTx/>
              <a:buChar char="-"/>
            </a:pPr>
            <a:r>
              <a:rPr lang="ru-RU" altLang="ru-RU" sz="2400" dirty="0" smtClean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заведующий </a:t>
            </a:r>
            <a:r>
              <a:rPr lang="ru-RU" altLang="ru-RU" sz="24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молочной </a:t>
            </a:r>
            <a:r>
              <a:rPr lang="ru-RU" altLang="ru-RU" sz="2400" dirty="0" smtClean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кухней,</a:t>
            </a:r>
          </a:p>
          <a:p>
            <a:pPr marL="342900" indent="-342900">
              <a:buFontTx/>
              <a:buChar char="-"/>
            </a:pPr>
            <a:r>
              <a:rPr lang="ru-RU" altLang="ru-RU" sz="2400" dirty="0" smtClean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заведующий </a:t>
            </a:r>
            <a:r>
              <a:rPr lang="ru-RU" altLang="ru-RU" sz="24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здравпунктом –фельдшер (медицинская сестра</a:t>
            </a:r>
            <a:r>
              <a:rPr lang="ru-RU" altLang="ru-RU" sz="2400" dirty="0" smtClean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),</a:t>
            </a:r>
          </a:p>
          <a:p>
            <a:pPr marL="342900" indent="-342900">
              <a:buFontTx/>
              <a:buChar char="-"/>
            </a:pPr>
            <a:r>
              <a:rPr lang="ru-RU" altLang="ru-RU" sz="2400" dirty="0" smtClean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заведующий </a:t>
            </a:r>
            <a:r>
              <a:rPr lang="ru-RU" altLang="ru-RU" sz="24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ФАП – фельдшер (акушер, медицинская </a:t>
            </a:r>
            <a:r>
              <a:rPr lang="ru-RU" altLang="ru-RU" sz="2400" dirty="0" smtClean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сестра),</a:t>
            </a:r>
          </a:p>
          <a:p>
            <a:pPr marL="342900" indent="-342900">
              <a:buFontTx/>
              <a:buChar char="-"/>
            </a:pPr>
            <a:r>
              <a:rPr lang="ru-RU" altLang="ru-RU" sz="2400" dirty="0" smtClean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заведующий </a:t>
            </a:r>
            <a:r>
              <a:rPr lang="ru-RU" altLang="ru-RU" sz="24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кабинетом </a:t>
            </a:r>
            <a:r>
              <a:rPr lang="ru-RU" altLang="ru-RU" sz="240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медпрофилактики</a:t>
            </a:r>
            <a:r>
              <a:rPr lang="ru-RU" altLang="ru-RU" sz="24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– фельдшер (медицинская </a:t>
            </a:r>
            <a:r>
              <a:rPr lang="ru-RU" altLang="ru-RU" sz="2400" dirty="0" smtClean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сестра),</a:t>
            </a:r>
          </a:p>
          <a:p>
            <a:pPr marL="342900" indent="-342900">
              <a:buFontTx/>
              <a:buChar char="-"/>
            </a:pPr>
            <a:r>
              <a:rPr lang="ru-RU" altLang="ru-RU" sz="2400" dirty="0" smtClean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заведующий </a:t>
            </a:r>
            <a:r>
              <a:rPr lang="ru-RU" altLang="ru-RU" sz="24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отделом, отделением, лабораторией, кабинетом </a:t>
            </a:r>
            <a:r>
              <a:rPr lang="ru-RU" altLang="ru-RU" sz="2400" dirty="0" smtClean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зубопротезирования</a:t>
            </a:r>
          </a:p>
          <a:p>
            <a:endParaRPr lang="ru-RU" altLang="ru-RU" sz="2400" dirty="0" smtClean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строке 157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«инструкторы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лечебной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физкультуре»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графах с 3 по 8 , 17, 18 показываем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штатные и занятые должности ВСЕХ сотрудников на данной должности,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графах 9 – 11, 20 показываем ТОЛЬКО сотрудников, имеющих медицинское образование.</a:t>
            </a:r>
          </a:p>
          <a:p>
            <a:pPr algn="ctr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Удалена строка «Инструкторы по лечебной физкультуре (без среднего медицинского образования)» (ранее строка 213, ф.№30 за 2017 год)</a:t>
            </a:r>
          </a:p>
        </p:txBody>
      </p:sp>
    </p:spTree>
    <p:extLst>
      <p:ext uri="{BB962C8B-B14F-4D97-AF65-F5344CB8AC3E}">
        <p14:creationId xmlns:p14="http://schemas.microsoft.com/office/powerpoint/2010/main" val="9644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65163" y="-124691"/>
            <a:ext cx="10026650" cy="8651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09552"/>
              </p:ext>
            </p:extLst>
          </p:nvPr>
        </p:nvGraphicFramePr>
        <p:xfrm>
          <a:off x="496888" y="895353"/>
          <a:ext cx="3389312" cy="6224815"/>
        </p:xfrm>
        <a:graphic>
          <a:graphicData uri="http://schemas.openxmlformats.org/drawingml/2006/table">
            <a:tbl>
              <a:tblPr firstRow="1" firstCol="1" bandRow="1"/>
              <a:tblGrid>
                <a:gridCol w="2836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44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лаборанты</a:t>
                      </a: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159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89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 в том числе: </a:t>
                      </a:r>
                    </a:p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лабораторное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дело</a:t>
                      </a: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160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44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гистология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161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717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лабораторная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диагностика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162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44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бактериология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162.1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58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судебно-медицинская экспертиза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162.2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89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медицинские лабораторные техники (фельдшеры-лаборанты)</a:t>
                      </a: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163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89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 в том числе: </a:t>
                      </a:r>
                    </a:p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лабораторное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дело</a:t>
                      </a: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164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44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гистология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165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76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лабораторная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диагностика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166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44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бактериология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166.1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23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судебно-медицинская экспертиза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.2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19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…..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758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медицинские технологи</a:t>
                      </a: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198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758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 в том числе: </a:t>
                      </a:r>
                    </a:p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лабораторное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дело</a:t>
                      </a: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199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758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гистология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0624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лабораторная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диагностика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201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9758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бактериология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201.1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 useBgFill="1">
        <p:nvSpPr>
          <p:cNvPr id="7" name="TextBox 6"/>
          <p:cNvSpPr txBox="1"/>
          <p:nvPr/>
        </p:nvSpPr>
        <p:spPr>
          <a:xfrm>
            <a:off x="4772025" y="1062611"/>
            <a:ext cx="5619749" cy="1323439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159 графа 9 заполняется как сумма строк 160-162 графа 9 (разница может быть из-за бактериологов и судебно-медицинских экспертов).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8" name="TextBox 7"/>
          <p:cNvSpPr txBox="1"/>
          <p:nvPr/>
        </p:nvSpPr>
        <p:spPr>
          <a:xfrm>
            <a:off x="4763708" y="2497596"/>
            <a:ext cx="5619749" cy="1323439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графа 9 заполняется как сумма строк 16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графа 9 (разница может быть из –за бактериологов и судебно-медицинских экспертов).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4738770" y="3961040"/>
            <a:ext cx="5619749" cy="707886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графа 9 заполняется как сумма строк 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графа 9 (из-за бактериологов).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3877889" y="1029047"/>
            <a:ext cx="885824" cy="562280"/>
          </a:xfrm>
          <a:prstGeom prst="straightConnector1">
            <a:avLst/>
          </a:prstGeom>
          <a:ln w="6350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852949" y="2785036"/>
            <a:ext cx="885821" cy="450346"/>
          </a:xfrm>
          <a:prstGeom prst="straightConnector1">
            <a:avLst/>
          </a:prstGeom>
          <a:ln w="6350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869574" y="3954032"/>
            <a:ext cx="885818" cy="1783481"/>
          </a:xfrm>
          <a:prstGeom prst="straightConnector1">
            <a:avLst/>
          </a:prstGeom>
          <a:ln w="6350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TextBox 18"/>
          <p:cNvSpPr txBox="1"/>
          <p:nvPr/>
        </p:nvSpPr>
        <p:spPr>
          <a:xfrm>
            <a:off x="4780331" y="5145085"/>
            <a:ext cx="5619749" cy="1938992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Типичная ошибка!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«лабораторная диагностика» ОШИБОЧНО показывали в строках «лабораторное дело» и «гистология». Будьте внимательны – уточняйте, какая специальность указана в сертификате.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3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65163" y="0"/>
            <a:ext cx="10026650" cy="8651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физические лица медицинской организации</a:t>
            </a:r>
            <a:endParaRPr lang="ru-RU" dirty="0"/>
          </a:p>
        </p:txBody>
      </p:sp>
      <p:sp useBgFill="1">
        <p:nvSpPr>
          <p:cNvPr id="6" name="TextBox 5"/>
          <p:cNvSpPr txBox="1"/>
          <p:nvPr/>
        </p:nvSpPr>
        <p:spPr>
          <a:xfrm>
            <a:off x="4471903" y="1474123"/>
            <a:ext cx="5981700" cy="2246769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строк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174 по 193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может быть на главную медицинскую сестру, медсестра участковая, медицинская сестра участковая врача-фтизиатра, медицинская сестра участковая врача-психиатра).  Так же есть проверка на равенство с суммой строк 168 – 173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(разница может быть на иной сертификат)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3588848" y="1357921"/>
            <a:ext cx="866774" cy="2707003"/>
          </a:xfrm>
          <a:prstGeom prst="straightConnector1">
            <a:avLst/>
          </a:prstGeom>
          <a:ln w="6350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TextBox 25"/>
          <p:cNvSpPr txBox="1"/>
          <p:nvPr/>
        </p:nvSpPr>
        <p:spPr>
          <a:xfrm>
            <a:off x="4413708" y="3955550"/>
            <a:ext cx="5981700" cy="707886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168 - 173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заполняются на основании документа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 – сертификата!!!</a:t>
            </a:r>
          </a:p>
        </p:txBody>
      </p:sp>
      <p:sp>
        <p:nvSpPr>
          <p:cNvPr id="28" name="Правая фигурная скобка 27"/>
          <p:cNvSpPr/>
          <p:nvPr/>
        </p:nvSpPr>
        <p:spPr>
          <a:xfrm>
            <a:off x="3705225" y="1666965"/>
            <a:ext cx="733423" cy="2924242"/>
          </a:xfrm>
          <a:prstGeom prst="rightBrace">
            <a:avLst>
              <a:gd name="adj1" fmla="val 65476"/>
              <a:gd name="adj2" fmla="val 50000"/>
            </a:avLst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390094"/>
              </p:ext>
            </p:extLst>
          </p:nvPr>
        </p:nvGraphicFramePr>
        <p:xfrm>
          <a:off x="361951" y="933450"/>
          <a:ext cx="3362324" cy="5915024"/>
        </p:xfrm>
        <a:graphic>
          <a:graphicData uri="http://schemas.openxmlformats.org/drawingml/2006/table">
            <a:tbl>
              <a:tblPr firstRow="1" firstCol="1" bandRow="1"/>
              <a:tblGrid>
                <a:gridCol w="2796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9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  медицинские сестры</a:t>
                      </a: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167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6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   из них: сестринское дело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                с высшим медицин-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               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ским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образованием</a:t>
                      </a: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168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                бакалавры</a:t>
                      </a: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169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4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                управление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сест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               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ринской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деятель-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               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ностью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с высшим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               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медицинским об-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               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разованием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170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                по специальности: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                организация сест-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                ринского дела     </a:t>
                      </a: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171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                сестринское дело</a:t>
                      </a: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172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1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                сестринское дело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                в педиатрии</a:t>
                      </a: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173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               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иной сертификат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554">
                <a:tc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 из строки 16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</a:p>
                    <a:p>
                      <a:pPr marL="1441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анестезисты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174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806">
                <a:tc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….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7790"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по  функциональной диагностике</a:t>
                      </a: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193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8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 главная медицинская сестра</a:t>
                      </a: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806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иные медицинские сестры</a:t>
                      </a: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7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65163" y="0"/>
            <a:ext cx="10026650" cy="8651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374809"/>
              </p:ext>
            </p:extLst>
          </p:nvPr>
        </p:nvGraphicFramePr>
        <p:xfrm>
          <a:off x="534988" y="1333500"/>
          <a:ext cx="4094162" cy="2562710"/>
        </p:xfrm>
        <a:graphic>
          <a:graphicData uri="http://schemas.openxmlformats.org/drawingml/2006/table">
            <a:tbl>
              <a:tblPr firstRow="1" firstCol="1" bandRow="1"/>
              <a:tblGrid>
                <a:gridCol w="3196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81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помощники  врачей</a:t>
                      </a: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202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10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  из них по специальности:</a:t>
                      </a:r>
                    </a:p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       бактериология </a:t>
                      </a: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203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81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       гигиена и санитария</a:t>
                      </a: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204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81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       энтомология</a:t>
                      </a: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205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5628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      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эпидемиология</a:t>
                      </a:r>
                      <a:endParaRPr lang="en-US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      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паразитология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7390" marR="67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206</a:t>
                      </a:r>
                    </a:p>
                  </a:txBody>
                  <a:tcPr marL="67390" marR="67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 useBgFill="1">
        <p:nvSpPr>
          <p:cNvPr id="8" name="TextBox 7"/>
          <p:cNvSpPr txBox="1"/>
          <p:nvPr/>
        </p:nvSpPr>
        <p:spPr>
          <a:xfrm>
            <a:off x="4943473" y="1333500"/>
            <a:ext cx="5476877" cy="5324535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считается 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строк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Сюда включаются помощники: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врача-эпидемиолога,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врача-паразитолога,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 по гигиене детей и подростков,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 по гигиене питания,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 по гигиене труда,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 по гигиеническому воспитанию,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 по коммунальной гигиене,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 по общей гигиене,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 по радиационной гигиене,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 энтомолога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т.д.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действующей номенклатурой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должностей</a:t>
            </a:r>
          </a:p>
        </p:txBody>
      </p:sp>
    </p:spTree>
    <p:extLst>
      <p:ext uri="{BB962C8B-B14F-4D97-AF65-F5344CB8AC3E}">
        <p14:creationId xmlns:p14="http://schemas.microsoft.com/office/powerpoint/2010/main" val="20232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65163" y="0"/>
            <a:ext cx="10026650" cy="8651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279637"/>
              </p:ext>
            </p:extLst>
          </p:nvPr>
        </p:nvGraphicFramePr>
        <p:xfrm>
          <a:off x="593178" y="2589069"/>
          <a:ext cx="3408362" cy="4553987"/>
        </p:xfrm>
        <a:graphic>
          <a:graphicData uri="http://schemas.openxmlformats.org/drawingml/2006/table">
            <a:tbl>
              <a:tblPr firstRow="1" firstCol="1" bandRow="1"/>
              <a:tblGrid>
                <a:gridCol w="2693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1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Младший медперсонал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217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3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  из них: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младшие медицин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кие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сестры по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уходу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за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больным</a:t>
                      </a: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218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             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санитары </a:t>
                      </a: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219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0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сестра-хозяйка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     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фасовщик</a:t>
                      </a: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5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Прочий персонал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220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142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из них:  социальные </a:t>
                      </a:r>
                    </a:p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             работники</a:t>
                      </a: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221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             водители скорой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медицинской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помощи</a:t>
                      </a: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222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       ИТ-специалисты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223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 useBgFill="1">
        <p:nvSpPr>
          <p:cNvPr id="6" name="TextBox 5"/>
          <p:cNvSpPr txBox="1"/>
          <p:nvPr/>
        </p:nvSpPr>
        <p:spPr>
          <a:xfrm>
            <a:off x="4993348" y="2552180"/>
            <a:ext cx="5476877" cy="1477328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считается 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строк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219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(разница может быть на сестру-хозяйку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фасофщика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Прямая со стрелкой 6"/>
          <p:cNvCxnSpPr>
            <a:stCxn id="6" idx="1"/>
          </p:cNvCxnSpPr>
          <p:nvPr/>
        </p:nvCxnSpPr>
        <p:spPr>
          <a:xfrm flipH="1" flipV="1">
            <a:off x="3964652" y="2799830"/>
            <a:ext cx="1028696" cy="491014"/>
          </a:xfrm>
          <a:prstGeom prst="straightConnector1">
            <a:avLst/>
          </a:prstGeom>
          <a:ln w="6350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TextBox 10"/>
          <p:cNvSpPr txBox="1"/>
          <p:nvPr/>
        </p:nvSpPr>
        <p:spPr>
          <a:xfrm>
            <a:off x="5034911" y="4829695"/>
            <a:ext cx="5476877" cy="1477328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220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как сумма строк 221 – 223.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олжно быть соответствие с  таблицей  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Прочие»</a:t>
            </a:r>
          </a:p>
        </p:txBody>
      </p:sp>
      <p:cxnSp>
        <p:nvCxnSpPr>
          <p:cNvPr id="12" name="Прямая со стрелкой 11"/>
          <p:cNvCxnSpPr>
            <a:stCxn id="11" idx="1"/>
          </p:cNvCxnSpPr>
          <p:nvPr/>
        </p:nvCxnSpPr>
        <p:spPr>
          <a:xfrm flipH="1" flipV="1">
            <a:off x="4006215" y="5337527"/>
            <a:ext cx="1028696" cy="230832"/>
          </a:xfrm>
          <a:prstGeom prst="straightConnector1">
            <a:avLst/>
          </a:prstGeom>
          <a:ln w="6350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5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-91440"/>
            <a:ext cx="10691813" cy="8651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изменена!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681044"/>
              </p:ext>
            </p:extLst>
          </p:nvPr>
        </p:nvGraphicFramePr>
        <p:xfrm>
          <a:off x="405606" y="1187855"/>
          <a:ext cx="9995694" cy="2600324"/>
        </p:xfrm>
        <a:graphic>
          <a:graphicData uri="http://schemas.openxmlformats.org/drawingml/2006/table">
            <a:tbl>
              <a:tblPr firstRow="1" firstCol="1" bandRow="1"/>
              <a:tblGrid>
                <a:gridCol w="5242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219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Должности и физические лица отделений (кабинетов) профилактики (из таблицы 1100)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строки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Должностей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Физических лиц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штатных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занятых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8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врачей (из стр. 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среднего медицинского персонала (из стр. 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143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 useBgFill="1">
        <p:nvSpPr>
          <p:cNvPr id="7" name="TextBox 6"/>
          <p:cNvSpPr txBox="1"/>
          <p:nvPr/>
        </p:nvSpPr>
        <p:spPr>
          <a:xfrm>
            <a:off x="1504950" y="3933823"/>
            <a:ext cx="7972425" cy="2554545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должностей и физических лиц в отделениях (кабинетах)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профилактики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случае, когда организован кабинет, то есть: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него помещение 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аппаратура и оборудование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учет в установленном порядке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положение о кабинете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штатном расписании предусмотрен специалист</a:t>
            </a:r>
          </a:p>
        </p:txBody>
      </p:sp>
    </p:spTree>
    <p:extLst>
      <p:ext uri="{BB962C8B-B14F-4D97-AF65-F5344CB8AC3E}">
        <p14:creationId xmlns:p14="http://schemas.microsoft.com/office/powerpoint/2010/main" val="12066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350423"/>
              </p:ext>
            </p:extLst>
          </p:nvPr>
        </p:nvGraphicFramePr>
        <p:xfrm>
          <a:off x="350043" y="1142999"/>
          <a:ext cx="9991725" cy="4305300"/>
        </p:xfrm>
        <a:graphic>
          <a:graphicData uri="http://schemas.openxmlformats.org/drawingml/2006/table">
            <a:tbl>
              <a:tblPr firstRow="1" firstCol="1" bandRow="1"/>
              <a:tblGrid>
                <a:gridCol w="5183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061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Средний медицинский персонал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ФАПов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, ФП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(из таблицы 1100)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строки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Должностей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физических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лиц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штатных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занятых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1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Средний медицинский персонал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ФАПов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, ФП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из них: фельдшеры (включая заведующих)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6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акушерки (включая заведующих)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6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медицинские сестры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0691813" cy="8651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изменена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Добавлена строка 4 (медицинские сестры)!!!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7" name="TextBox 6"/>
          <p:cNvSpPr txBox="1"/>
          <p:nvPr/>
        </p:nvSpPr>
        <p:spPr>
          <a:xfrm>
            <a:off x="6294812" y="3509908"/>
            <a:ext cx="3895726" cy="369332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не более т.1100 стр.</a:t>
            </a:r>
            <a:r>
              <a:rPr lang="en-US" sz="1800" dirty="0" smtClean="0"/>
              <a:t>151+208 </a:t>
            </a:r>
            <a:r>
              <a:rPr lang="ru-RU" sz="1800" dirty="0" smtClean="0"/>
              <a:t>гр.5,6,10</a:t>
            </a:r>
            <a:endParaRPr lang="ru-RU" sz="1800" dirty="0"/>
          </a:p>
        </p:txBody>
      </p:sp>
      <p:sp useBgFill="1">
        <p:nvSpPr>
          <p:cNvPr id="8" name="TextBox 7"/>
          <p:cNvSpPr txBox="1"/>
          <p:nvPr/>
        </p:nvSpPr>
        <p:spPr>
          <a:xfrm>
            <a:off x="6286501" y="4304048"/>
            <a:ext cx="3895725" cy="369332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н</a:t>
            </a:r>
            <a:r>
              <a:rPr lang="ru-RU" sz="1800" dirty="0" smtClean="0"/>
              <a:t>е более т.1100 </a:t>
            </a:r>
            <a:r>
              <a:rPr lang="ru-RU" sz="1800" dirty="0"/>
              <a:t>стр.</a:t>
            </a:r>
            <a:r>
              <a:rPr lang="en-US" sz="1800" dirty="0" smtClean="0"/>
              <a:t>151+148 </a:t>
            </a:r>
            <a:r>
              <a:rPr lang="ru-RU" sz="1800" dirty="0" smtClean="0"/>
              <a:t>гр.5,6,10</a:t>
            </a:r>
            <a:endParaRPr lang="ru-RU" sz="1800" dirty="0"/>
          </a:p>
        </p:txBody>
      </p:sp>
      <p:sp useBgFill="1">
        <p:nvSpPr>
          <p:cNvPr id="9" name="TextBox 8"/>
          <p:cNvSpPr txBox="1"/>
          <p:nvPr/>
        </p:nvSpPr>
        <p:spPr>
          <a:xfrm>
            <a:off x="6286500" y="2841365"/>
            <a:ext cx="3895725" cy="369332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не более т.1100 стр.143</a:t>
            </a:r>
            <a:r>
              <a:rPr lang="en-US" sz="1800" dirty="0" smtClean="0"/>
              <a:t> </a:t>
            </a:r>
            <a:r>
              <a:rPr lang="ru-RU" sz="1800" dirty="0" smtClean="0"/>
              <a:t>гр.5,6,10</a:t>
            </a:r>
          </a:p>
        </p:txBody>
      </p:sp>
      <p:sp useBgFill="1">
        <p:nvSpPr>
          <p:cNvPr id="11" name="TextBox 10"/>
          <p:cNvSpPr txBox="1"/>
          <p:nvPr/>
        </p:nvSpPr>
        <p:spPr>
          <a:xfrm>
            <a:off x="6286501" y="4949605"/>
            <a:ext cx="3895725" cy="369332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не более т.1100 </a:t>
            </a:r>
            <a:r>
              <a:rPr lang="ru-RU" sz="1800" dirty="0"/>
              <a:t>стр.</a:t>
            </a:r>
            <a:r>
              <a:rPr lang="en-US" sz="1800" dirty="0" smtClean="0"/>
              <a:t>167 </a:t>
            </a:r>
            <a:r>
              <a:rPr lang="ru-RU" sz="1800" dirty="0" smtClean="0"/>
              <a:t>гр.5,6,10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282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0691813" cy="8651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1103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медицинский персонал смотровых кабинетов (из таблицы 1100)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89855"/>
              </p:ext>
            </p:extLst>
          </p:nvPr>
        </p:nvGraphicFramePr>
        <p:xfrm>
          <a:off x="313849" y="1042194"/>
          <a:ext cx="9973151" cy="2834481"/>
        </p:xfrm>
        <a:graphic>
          <a:graphicData uri="http://schemas.openxmlformats.org/drawingml/2006/table">
            <a:tbl>
              <a:tblPr firstRow="1" firstCol="1" bandRow="1"/>
              <a:tblGrid>
                <a:gridCol w="7401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5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Средний медицинский персонал смотровых кабинетов (из таблицы 1100)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строки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Число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2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effectLst/>
                          <a:latin typeface="Times New Roman"/>
                          <a:ea typeface="Times New Roman"/>
                        </a:rPr>
                        <a:t>Из общего числа должностей среднего медицинского персонала (стр.  </a:t>
                      </a:r>
                      <a:r>
                        <a:rPr lang="ru-RU" sz="1800" b="1" spc="-10" dirty="0">
                          <a:effectLst/>
                          <a:latin typeface="Times New Roman"/>
                          <a:ea typeface="Times New Roman"/>
                        </a:rPr>
                        <a:t>143</a:t>
                      </a:r>
                      <a:r>
                        <a:rPr lang="ru-RU" sz="1800" spc="-10" dirty="0">
                          <a:effectLst/>
                          <a:latin typeface="Times New Roman"/>
                          <a:ea typeface="Times New Roman"/>
                        </a:rPr>
                        <a:t>) – в смотровом кабинете, </a:t>
                      </a:r>
                      <a:r>
                        <a:rPr lang="ru-RU" sz="1800" spc="-10" dirty="0" err="1">
                          <a:effectLst/>
                          <a:latin typeface="Times New Roman"/>
                          <a:ea typeface="Times New Roman"/>
                        </a:rPr>
                        <a:t>ед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штатных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1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занятых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1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физических лиц основных работников на занятых должностях, чел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 useBgFill="1">
        <p:nvSpPr>
          <p:cNvPr id="7" name="TextBox 6"/>
          <p:cNvSpPr txBox="1"/>
          <p:nvPr/>
        </p:nvSpPr>
        <p:spPr>
          <a:xfrm>
            <a:off x="8791575" y="2472801"/>
            <a:ext cx="1362075" cy="1200329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не более т.1100 стр.143</a:t>
            </a:r>
            <a:r>
              <a:rPr lang="en-US" sz="1800" dirty="0" smtClean="0"/>
              <a:t> </a:t>
            </a:r>
            <a:r>
              <a:rPr lang="ru-RU" sz="1800" dirty="0" smtClean="0"/>
              <a:t>гр.5,</a:t>
            </a:r>
            <a:r>
              <a:rPr lang="en-US" sz="1800" dirty="0" smtClean="0"/>
              <a:t> </a:t>
            </a:r>
            <a:r>
              <a:rPr lang="ru-RU" sz="1800" dirty="0" smtClean="0"/>
              <a:t>6,</a:t>
            </a:r>
            <a:r>
              <a:rPr lang="en-US" sz="1800" dirty="0" smtClean="0"/>
              <a:t> </a:t>
            </a:r>
            <a:r>
              <a:rPr lang="ru-RU" sz="1800" dirty="0" smtClean="0"/>
              <a:t>10</a:t>
            </a:r>
          </a:p>
        </p:txBody>
      </p:sp>
      <p:sp useBgFill="1">
        <p:nvSpPr>
          <p:cNvPr id="8" name="TextBox 7"/>
          <p:cNvSpPr txBox="1"/>
          <p:nvPr/>
        </p:nvSpPr>
        <p:spPr>
          <a:xfrm>
            <a:off x="1500187" y="4124323"/>
            <a:ext cx="7972425" cy="2246769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должностей и физических лиц в смотровых кабинетах указываем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случае, когда организован кабинет, то есть: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него помещение 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аппаратура и оборудование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учет в установленном порядке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положение о кабинете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штатном расписании предусмотрен специалист</a:t>
            </a:r>
          </a:p>
        </p:txBody>
      </p:sp>
    </p:spTree>
    <p:extLst>
      <p:ext uri="{BB962C8B-B14F-4D97-AF65-F5344CB8AC3E}">
        <p14:creationId xmlns:p14="http://schemas.microsoft.com/office/powerpoint/2010/main" val="8992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0144125" cy="8651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1100     Должности   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физические    лица    МО</a:t>
            </a:r>
            <a:endParaRPr lang="ru-RU" sz="2400" b="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103776"/>
              </p:ext>
            </p:extLst>
          </p:nvPr>
        </p:nvGraphicFramePr>
        <p:xfrm>
          <a:off x="249236" y="1048449"/>
          <a:ext cx="10085388" cy="3694112"/>
        </p:xfrm>
        <a:graphic>
          <a:graphicData uri="http://schemas.openxmlformats.org/drawingml/2006/table">
            <a:tbl>
              <a:tblPr firstRow="1" firstCol="1" bandRow="1"/>
              <a:tblGrid>
                <a:gridCol w="903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62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90487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2969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Наименование должности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5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специаль-ности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 стро-ки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853" marR="34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должностей         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целом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 организации, ед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физических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лиц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основных работников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 занятых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должностях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чел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21" marR="171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в медицинских организациях </a:t>
                      </a:r>
                      <a:r>
                        <a:rPr lang="ru-RU" sz="12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особого типа или санаторно-курортных</a:t>
                      </a:r>
                      <a:endParaRPr lang="ru-RU" sz="12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подразделе</a:t>
                      </a: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ниях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оказывающих медицинскую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помощь в </a:t>
                      </a:r>
                      <a:r>
                        <a:rPr lang="ru-RU" sz="1050" b="1" u="sng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амбулаторных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условиях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подразделе</a:t>
                      </a: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ниях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оказывающих медицинскую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помощь в </a:t>
                      </a:r>
                      <a:r>
                        <a:rPr lang="ru-RU" sz="1050" b="1" u="sng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стационарных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условиях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5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подраз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-делениях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оказывающих медицинскую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помощь в </a:t>
                      </a:r>
                      <a:r>
                        <a:rPr lang="ru-RU" sz="1050" b="1" u="sng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амбулаторных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условиях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5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подраз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-делениях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оказывающих медицинскую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помощь в </a:t>
                      </a:r>
                      <a:r>
                        <a:rPr lang="ru-RU" sz="1050" b="1" u="sng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стационарных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условиях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5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8" marR="66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штат-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ных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заня-тых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физических лиц основных работников на занятых должностях (из гр.9)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штатных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занятых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штат-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ных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заня-тых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853" marR="34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штат-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ных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заня-тых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0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0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0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0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….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гр.5+7+18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гр.6+8+19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гр.10+11+20</a:t>
                      </a: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8" marR="6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7174" y="5029200"/>
            <a:ext cx="2860099" cy="14773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В </a:t>
            </a:r>
            <a:r>
              <a:rPr lang="ru-RU" sz="1800" dirty="0"/>
              <a:t>графах 3 и 4 </a:t>
            </a:r>
            <a:r>
              <a:rPr lang="ru-RU" sz="1800" dirty="0" smtClean="0"/>
              <a:t>показываем </a:t>
            </a:r>
            <a:r>
              <a:rPr lang="ru-RU" sz="1800" b="1" u="sng" dirty="0"/>
              <a:t>общую</a:t>
            </a:r>
            <a:r>
              <a:rPr lang="ru-RU" sz="1800" dirty="0"/>
              <a:t> штатную численность персонала в целом по </a:t>
            </a:r>
            <a:r>
              <a:rPr lang="ru-RU" sz="1800" dirty="0" smtClean="0"/>
              <a:t>организации</a:t>
            </a:r>
            <a:endParaRPr lang="ru-RU" sz="1800" dirty="0"/>
          </a:p>
        </p:txBody>
      </p:sp>
      <p:sp useBgFill="1">
        <p:nvSpPr>
          <p:cNvPr id="7" name="TextBox 6"/>
          <p:cNvSpPr txBox="1"/>
          <p:nvPr/>
        </p:nvSpPr>
        <p:spPr>
          <a:xfrm>
            <a:off x="3219447" y="5029199"/>
            <a:ext cx="3289417" cy="2031325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В графах 5 и 6 (из граф 3 и 4 соответственно) показываем штатную численность подразделений,  оказывающих медицинскую помощь в </a:t>
            </a:r>
            <a:r>
              <a:rPr lang="ru-RU" sz="1800" b="1" u="sng" dirty="0"/>
              <a:t>амбулаторных</a:t>
            </a:r>
            <a:r>
              <a:rPr lang="ru-RU" sz="1800" dirty="0"/>
              <a:t> условиях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9" name="TextBox 8"/>
          <p:cNvSpPr txBox="1"/>
          <p:nvPr/>
        </p:nvSpPr>
        <p:spPr>
          <a:xfrm>
            <a:off x="6753222" y="5029200"/>
            <a:ext cx="3330115" cy="2031325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В графах 7 и 8 (из граф 3 и 4 соответственно) показываем штатную численность подразделений, оказывающих медицинскую помощь в </a:t>
            </a:r>
            <a:r>
              <a:rPr lang="ru-RU" sz="1800" b="1" u="sng" dirty="0"/>
              <a:t>стационарных</a:t>
            </a:r>
            <a:r>
              <a:rPr lang="ru-RU" sz="1800" dirty="0"/>
              <a:t>  условиях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895350" y="2524126"/>
            <a:ext cx="1104900" cy="2505074"/>
          </a:xfrm>
          <a:prstGeom prst="straightConnector1">
            <a:avLst/>
          </a:prstGeom>
          <a:ln w="6350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3629025" y="2867025"/>
            <a:ext cx="371476" cy="2162175"/>
          </a:xfrm>
          <a:prstGeom prst="straightConnector1">
            <a:avLst/>
          </a:prstGeom>
          <a:ln w="6350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5038726" y="2867026"/>
            <a:ext cx="2428874" cy="2162174"/>
          </a:xfrm>
          <a:prstGeom prst="straightConnector1">
            <a:avLst/>
          </a:prstGeom>
          <a:ln w="6350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7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0691813" cy="8651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1105</a:t>
            </a:r>
            <a:r>
              <a:rPr lang="ru-RU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станций (отделений) скорой медицинской помощи (из таблицы 1100)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133212"/>
              </p:ext>
            </p:extLst>
          </p:nvPr>
        </p:nvGraphicFramePr>
        <p:xfrm>
          <a:off x="393992" y="1903959"/>
          <a:ext cx="9972674" cy="3882400"/>
        </p:xfrm>
        <a:graphic>
          <a:graphicData uri="http://schemas.openxmlformats.org/drawingml/2006/table">
            <a:tbl>
              <a:tblPr firstRow="1" firstCol="1" bandRow="1"/>
              <a:tblGrid>
                <a:gridCol w="3505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72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495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Персонал станций (отделений) скорой медицинской помощи (из таблицы 1100)</a:t>
                      </a: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строки</a:t>
                      </a: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из них:</a:t>
                      </a: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врачи</a:t>
                      </a: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средний медицинский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персонал</a:t>
                      </a: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младший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медицинский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персонал</a:t>
                      </a: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прочий персонал</a:t>
                      </a: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8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0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Из общего числа должностей, ед: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штатных</a:t>
                      </a: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занятых</a:t>
                      </a: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0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физических лиц основных работников на занятых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должностях, чел</a:t>
                      </a: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 useBgFill="1">
        <p:nvSpPr>
          <p:cNvPr id="6" name="TextBox 5"/>
          <p:cNvSpPr txBox="1"/>
          <p:nvPr/>
        </p:nvSpPr>
        <p:spPr>
          <a:xfrm>
            <a:off x="2152997" y="5928459"/>
            <a:ext cx="6325985" cy="1631216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lvl="1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таблицу заполняется весь персонал скорой медицинской помощи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 зависимости от специальности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0691813" cy="8651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1107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Участки медицинских организаций, оказывающих медицинскую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амбулаторных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990200"/>
              </p:ext>
            </p:extLst>
          </p:nvPr>
        </p:nvGraphicFramePr>
        <p:xfrm>
          <a:off x="405837" y="2044626"/>
          <a:ext cx="9929655" cy="2588720"/>
        </p:xfrm>
        <a:graphic>
          <a:graphicData uri="http://schemas.openxmlformats.org/drawingml/2006/table">
            <a:tbl>
              <a:tblPr firstRow="1" firstCol="1" bandRow="1"/>
              <a:tblGrid>
                <a:gridCol w="7481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9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Участки медицинских организаций, оказывающих медицинскую помощь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в амбулаторных условиях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строки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Число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Врачебные терапевтические участки,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440">
                <a:tc>
                  <a:txBody>
                    <a:bodyPr/>
                    <a:lstStyle/>
                    <a:p>
                      <a:pPr marL="16002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из них:  комплексные участки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малокомплектные участки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Участки врача общей практики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Педиатрические участки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440">
                <a:tc>
                  <a:txBody>
                    <a:bodyPr/>
                    <a:lstStyle/>
                    <a:p>
                      <a:pPr indent="1701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из них:  малокомплектные участки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 useBgFill="1">
        <p:nvSpPr>
          <p:cNvPr id="8" name="TextBox 7"/>
          <p:cNvSpPr txBox="1"/>
          <p:nvPr/>
        </p:nvSpPr>
        <p:spPr>
          <a:xfrm>
            <a:off x="809280" y="4981996"/>
            <a:ext cx="9277350" cy="1938992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участков должно быть равно числу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штатных должностей участковых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врачей 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отражаются только в целых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числах.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УЧАСТКОВ БУДЕТ СРАВНИВАТЬСЯ С МОНИТОРИНГОМ УЧАСТКОВАЯ СЛУЖБА!!!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648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65163" y="0"/>
            <a:ext cx="10026650" cy="8651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численности населения на участке </a:t>
            </a:r>
          </a:p>
        </p:txBody>
      </p:sp>
      <p:sp useBgFill="1">
        <p:nvSpPr>
          <p:cNvPr id="7" name="TextBox 6"/>
          <p:cNvSpPr txBox="1"/>
          <p:nvPr/>
        </p:nvSpPr>
        <p:spPr>
          <a:xfrm>
            <a:off x="333373" y="1068923"/>
            <a:ext cx="9934575" cy="5324535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 с  приказом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 15.05.2012 № 543н “Об утверждении положения об организации оказания первичной медико-санитарной помощи взрослому населению” в амбулаторно-поликлинических учреждениях могут быть организованы следующие участки: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терапевтический, с численностью прикрепленного взрослого населения (18 лет и старше) в количестве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 общей практики, с численностью прикрепленного взрослого населения (18 лет и старше) в количестве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 врача, с численностью прикрепленного взрослого и детского населения в количестве 1500 чел.;</a:t>
            </a:r>
          </a:p>
          <a:p>
            <a:pPr marL="342900" indent="-342900" algn="just">
              <a:buFont typeface="Times New Roman" panose="02020603050405020304" pitchFamily="18" charset="0"/>
              <a:buChar char="-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терапевтический, с численностью прикрепленного населения (взрослого и детского) в количестве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чел.</a:t>
            </a:r>
          </a:p>
          <a:p>
            <a:pPr algn="just"/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приказом Минздрава России от 16.04.2012 №366н "Об утверждении Порядка оказания педиатрической помощи" рекомендовано на 1 врача-педиатра участкового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прикрепленного детского населения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59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0691813" cy="8651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1108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029441"/>
              </p:ext>
            </p:extLst>
          </p:nvPr>
        </p:nvGraphicFramePr>
        <p:xfrm>
          <a:off x="233377" y="1105694"/>
          <a:ext cx="10005997" cy="954775"/>
        </p:xfrm>
        <a:graphic>
          <a:graphicData uri="http://schemas.openxmlformats.org/drawingml/2006/table">
            <a:tbl>
              <a:tblPr firstRow="1" firstCol="1" bandRow="1"/>
              <a:tblGrid>
                <a:gridCol w="141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7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36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8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4506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Число физических лиц медицинских работников на комплексных врачебных участках – фельдшеров  1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акушерок  2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, медицинских сестер  3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43138" y="4030663"/>
            <a:ext cx="10691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7" name="TextBox 6"/>
          <p:cNvSpPr txBox="1"/>
          <p:nvPr/>
        </p:nvSpPr>
        <p:spPr>
          <a:xfrm>
            <a:off x="333373" y="2752357"/>
            <a:ext cx="9934575" cy="2862322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терапевтический участок формируется из населения врачебного участка с недостаточной численностью прикрепленного населения (малокомплектный участок) или населения, обслуживаемого врачом-терапевтом амбулатории и населения, обслуживаемого фельдшерско-акушерскими пунктами (фельдшерскими пунктами)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терапевтический участок – обслуживается врачом терапевтом участковым, медсестрой и фельдшером (акушеркой), ФАП, ФП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малокомплектным участкам относят участки,  численность прикрепленного населения на которых на 200 человек ниже установленных нормативов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Times New Roman" panose="02020603050405020304" pitchFamily="18" charset="0"/>
              <a:buChar char="-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80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0691813" cy="8651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1109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полных лет по состоянию на конец отчетного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262811"/>
              </p:ext>
            </p:extLst>
          </p:nvPr>
        </p:nvGraphicFramePr>
        <p:xfrm>
          <a:off x="257969" y="1028700"/>
          <a:ext cx="10038558" cy="5657855"/>
        </p:xfrm>
        <a:graphic>
          <a:graphicData uri="http://schemas.openxmlformats.org/drawingml/2006/table">
            <a:tbl>
              <a:tblPr firstRow="1" firstCol="1" bandRow="1"/>
              <a:tblGrid>
                <a:gridCol w="2971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6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6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6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50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750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264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Медицинские 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фармацевтические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работники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№ строки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Пол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Число полных лет по состоянию на конец отчетного года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до 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36-45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46-50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51-55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56-60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61 и более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18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Врачи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39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в том числе по организации здравоохранения (на должностях руководителей и их заместителей)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3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18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Провизоры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18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Средние медицинские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работники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18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Фармацевты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18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Специалисты с высшим немедицинским образованием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6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 useBgFill="1">
        <p:nvSpPr>
          <p:cNvPr id="9" name="TextBox 8"/>
          <p:cNvSpPr txBox="1"/>
          <p:nvPr/>
        </p:nvSpPr>
        <p:spPr>
          <a:xfrm>
            <a:off x="4800598" y="2510246"/>
            <a:ext cx="4067178" cy="400110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т.1100 стр. 1 графа  9</a:t>
            </a:r>
          </a:p>
        </p:txBody>
      </p:sp>
      <p:sp useBgFill="1">
        <p:nvSpPr>
          <p:cNvPr id="10" name="TextBox 9"/>
          <p:cNvSpPr txBox="1"/>
          <p:nvPr/>
        </p:nvSpPr>
        <p:spPr>
          <a:xfrm>
            <a:off x="4800599" y="4986746"/>
            <a:ext cx="4067177" cy="400110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т.1100 стр. 1</a:t>
            </a:r>
            <a:r>
              <a:rPr lang="en-US" sz="2000" dirty="0" smtClean="0"/>
              <a:t>43</a:t>
            </a:r>
            <a:r>
              <a:rPr lang="ru-RU" sz="2000" dirty="0" smtClean="0"/>
              <a:t> графа  9</a:t>
            </a:r>
          </a:p>
        </p:txBody>
      </p:sp>
      <p:sp useBgFill="1">
        <p:nvSpPr>
          <p:cNvPr id="11" name="TextBox 10"/>
          <p:cNvSpPr txBox="1"/>
          <p:nvPr/>
        </p:nvSpPr>
        <p:spPr>
          <a:xfrm>
            <a:off x="4800599" y="5588923"/>
            <a:ext cx="4067177" cy="400110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т.1100 стр. </a:t>
            </a:r>
            <a:r>
              <a:rPr lang="en-US" sz="2000" dirty="0" smtClean="0"/>
              <a:t>2</a:t>
            </a:r>
            <a:r>
              <a:rPr lang="ru-RU" sz="2000" dirty="0" smtClean="0"/>
              <a:t>1</a:t>
            </a:r>
            <a:r>
              <a:rPr lang="en-US" sz="2000" dirty="0" smtClean="0"/>
              <a:t>3</a:t>
            </a:r>
            <a:r>
              <a:rPr lang="ru-RU" sz="2000" dirty="0" smtClean="0"/>
              <a:t> графа  9</a:t>
            </a:r>
          </a:p>
        </p:txBody>
      </p:sp>
      <p:sp useBgFill="1">
        <p:nvSpPr>
          <p:cNvPr id="12" name="TextBox 11"/>
          <p:cNvSpPr txBox="1"/>
          <p:nvPr/>
        </p:nvSpPr>
        <p:spPr>
          <a:xfrm>
            <a:off x="4800599" y="6179548"/>
            <a:ext cx="4067177" cy="400110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т.1100 стр. 1</a:t>
            </a:r>
            <a:r>
              <a:rPr lang="en-US" sz="2000" dirty="0" smtClean="0"/>
              <a:t>27</a:t>
            </a:r>
            <a:r>
              <a:rPr lang="ru-RU" sz="2000" dirty="0" smtClean="0"/>
              <a:t> графа  9</a:t>
            </a:r>
          </a:p>
        </p:txBody>
      </p:sp>
      <p:sp useBgFill="1">
        <p:nvSpPr>
          <p:cNvPr id="13" name="TextBox 12"/>
          <p:cNvSpPr txBox="1"/>
          <p:nvPr/>
        </p:nvSpPr>
        <p:spPr>
          <a:xfrm>
            <a:off x="4800599" y="4341223"/>
            <a:ext cx="4067177" cy="400110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т.1100 стр. 1</a:t>
            </a:r>
            <a:r>
              <a:rPr lang="en-US" sz="2000" dirty="0" smtClean="0"/>
              <a:t>39</a:t>
            </a:r>
            <a:r>
              <a:rPr lang="ru-RU" sz="2000" dirty="0" smtClean="0"/>
              <a:t> графа  9</a:t>
            </a:r>
          </a:p>
        </p:txBody>
      </p:sp>
      <p:sp useBgFill="1">
        <p:nvSpPr>
          <p:cNvPr id="14" name="TextBox 13"/>
          <p:cNvSpPr txBox="1"/>
          <p:nvPr/>
        </p:nvSpPr>
        <p:spPr>
          <a:xfrm>
            <a:off x="4800599" y="3419445"/>
            <a:ext cx="4067177" cy="400110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т.1100 стр. 4 графа  9</a:t>
            </a:r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4438648" y="2445898"/>
            <a:ext cx="257174" cy="533310"/>
          </a:xfrm>
          <a:prstGeom prst="rightBrace">
            <a:avLst>
              <a:gd name="adj1" fmla="val 65476"/>
              <a:gd name="adj2" fmla="val 50000"/>
            </a:avLst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4438648" y="6112948"/>
            <a:ext cx="257174" cy="533310"/>
          </a:xfrm>
          <a:prstGeom prst="rightBrace">
            <a:avLst>
              <a:gd name="adj1" fmla="val 65476"/>
              <a:gd name="adj2" fmla="val 50000"/>
            </a:avLst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4438649" y="5522323"/>
            <a:ext cx="257174" cy="533310"/>
          </a:xfrm>
          <a:prstGeom prst="rightBrace">
            <a:avLst>
              <a:gd name="adj1" fmla="val 65476"/>
              <a:gd name="adj2" fmla="val 50000"/>
            </a:avLst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4438646" y="4912798"/>
            <a:ext cx="257174" cy="533310"/>
          </a:xfrm>
          <a:prstGeom prst="rightBrace">
            <a:avLst>
              <a:gd name="adj1" fmla="val 65476"/>
              <a:gd name="adj2" fmla="val 50000"/>
            </a:avLst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4438646" y="4263056"/>
            <a:ext cx="257174" cy="533310"/>
          </a:xfrm>
          <a:prstGeom prst="rightBrace">
            <a:avLst>
              <a:gd name="adj1" fmla="val 65476"/>
              <a:gd name="adj2" fmla="val 50000"/>
            </a:avLst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4438649" y="3076575"/>
            <a:ext cx="257168" cy="1085850"/>
          </a:xfrm>
          <a:prstGeom prst="rightBrace">
            <a:avLst>
              <a:gd name="adj1" fmla="val 65476"/>
              <a:gd name="adj2" fmla="val 50000"/>
            </a:avLst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152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73331" y="746327"/>
            <a:ext cx="9621838" cy="1258887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        Спасибо </a:t>
            </a:r>
            <a:r>
              <a:rPr lang="ru-RU" sz="4800" dirty="0">
                <a:solidFill>
                  <a:schemeClr val="accent4">
                    <a:lumMod val="50000"/>
                  </a:schemeClr>
                </a:solidFill>
              </a:rPr>
              <a:t>за внимание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!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4" y="2306655"/>
            <a:ext cx="6089904" cy="40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2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282569"/>
              </p:ext>
            </p:extLst>
          </p:nvPr>
        </p:nvGraphicFramePr>
        <p:xfrm>
          <a:off x="238125" y="1287463"/>
          <a:ext cx="10378057" cy="5661977"/>
        </p:xfrm>
        <a:graphic>
          <a:graphicData uri="http://schemas.openxmlformats.org/drawingml/2006/table">
            <a:tbl>
              <a:tblPr/>
              <a:tblGrid>
                <a:gridCol w="1626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5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15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83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45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828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828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61913"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 (специальности)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в целом по организации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них, в подразделениях, оказывающих медицинскую помощь: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физических лиц основных работников на занятых должностях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них, в подразделениях, оказывающих медицинскую помощь: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амбулаторных условиях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стационарных условиях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амбулаторных условиях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стационарных условиях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46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46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 - всего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49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 женщин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660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организациях, расположенных в  сельской местности (из стр.1)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96"/>
          <p:cNvSpPr>
            <a:spLocks noChangeArrowheads="1"/>
          </p:cNvSpPr>
          <p:nvPr/>
        </p:nvSpPr>
        <p:spPr bwMode="auto">
          <a:xfrm>
            <a:off x="1870075" y="4160838"/>
            <a:ext cx="8590661" cy="25860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342900" indent="-3429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600" i="0" dirty="0">
                <a:latin typeface="Times New Roman" panose="02020603050405020304" pitchFamily="18" charset="0"/>
              </a:rPr>
              <a:t>Разница между графой 3 и суммой граф 5 и 7 составляют штатные должности организаций </a:t>
            </a:r>
            <a:r>
              <a:rPr lang="ru-RU" altLang="ru-RU" sz="1600" dirty="0">
                <a:latin typeface="Times New Roman" panose="02020603050405020304" pitchFamily="18" charset="0"/>
              </a:rPr>
              <a:t>особого типа (центры, бюро)</a:t>
            </a:r>
            <a:r>
              <a:rPr lang="ru-RU" altLang="ru-RU" sz="1600" i="0" dirty="0">
                <a:latin typeface="Times New Roman" panose="02020603050405020304" pitchFamily="18" charset="0"/>
              </a:rPr>
              <a:t>, станции (отделения) скорой  медицинской помощи, станции (центры, отделения) переливания крови, санаторно- курортные организации, дома ребенка, молочные кухни и т.д.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600" i="0" dirty="0">
                <a:latin typeface="Times New Roman" panose="02020603050405020304" pitchFamily="18" charset="0"/>
              </a:rPr>
              <a:t>При этом если такая организация имеет поликлинику (стационар), то штатные должности поликлиники (стационара) показываются по графе 5 (7) соответственно. Аналогично для граф по занятым должностям и физическим лицам.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1600" i="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706438" y="274638"/>
            <a:ext cx="91690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i="0" dirty="0">
                <a:latin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  <a:endParaRPr lang="ru-RU" altLang="ru-RU" sz="2000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82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65163" y="0"/>
            <a:ext cx="10026650" cy="13441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Должности и физические лица медицинской организации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425" y="1383030"/>
            <a:ext cx="9886950" cy="3457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dirty="0"/>
              <a:t> </a:t>
            </a:r>
            <a:r>
              <a:rPr lang="ru-RU" sz="2400" dirty="0" smtClean="0"/>
              <a:t>        В дополнительных графах МЕДСТАТ 18, 19 и 20  </a:t>
            </a:r>
            <a:r>
              <a:rPr lang="ru-RU" sz="2400" dirty="0"/>
              <a:t>(из граф </a:t>
            </a:r>
            <a:r>
              <a:rPr lang="ru-RU" sz="2400" dirty="0" smtClean="0"/>
              <a:t>3, 4 и 9 </a:t>
            </a:r>
            <a:r>
              <a:rPr lang="ru-RU" sz="2400" dirty="0"/>
              <a:t>соответственно) </a:t>
            </a:r>
            <a:r>
              <a:rPr lang="ru-RU" sz="2400" dirty="0" smtClean="0"/>
              <a:t>показываем штатную, занятую численность и физические лица следующих организаций,</a:t>
            </a:r>
            <a:r>
              <a:rPr lang="en-US" sz="2400" dirty="0" smtClean="0"/>
              <a:t> </a:t>
            </a:r>
            <a:r>
              <a:rPr lang="ru-RU" sz="2400" dirty="0" smtClean="0"/>
              <a:t>филиалов и структурных подразделений:</a:t>
            </a:r>
            <a:endParaRPr lang="ru-RU" sz="2400" dirty="0"/>
          </a:p>
          <a:p>
            <a:endParaRPr lang="ru-RU" dirty="0"/>
          </a:p>
          <a:p>
            <a:r>
              <a:rPr lang="ru-RU" sz="2000" dirty="0"/>
              <a:t> </a:t>
            </a:r>
            <a:r>
              <a:rPr lang="ru-RU" sz="2000" dirty="0" smtClean="0"/>
              <a:t>    </a:t>
            </a:r>
            <a:r>
              <a:rPr lang="ru-RU" sz="2000" b="1" u="sng" dirty="0" smtClean="0"/>
              <a:t>МО </a:t>
            </a:r>
            <a:r>
              <a:rPr lang="ru-RU" sz="2000" b="1" u="sng" dirty="0"/>
              <a:t>особого </a:t>
            </a:r>
            <a:r>
              <a:rPr lang="ru-RU" sz="2000" b="1" u="sng" dirty="0" smtClean="0"/>
              <a:t>типа:</a:t>
            </a:r>
            <a:endParaRPr lang="ru-RU" sz="2000" b="1" u="sng" dirty="0"/>
          </a:p>
          <a:p>
            <a:pPr marL="342900" indent="-342900">
              <a:buFontTx/>
              <a:buChar char="-"/>
            </a:pPr>
            <a:r>
              <a:rPr lang="ru-RU" i="1" dirty="0" smtClean="0"/>
              <a:t>ГБУ РО «Бюро судебно-медицинской экспертизы»</a:t>
            </a:r>
          </a:p>
          <a:p>
            <a:pPr marL="342900" indent="-342900">
              <a:buFontTx/>
              <a:buChar char="-"/>
            </a:pPr>
            <a:r>
              <a:rPr lang="ru-RU" i="1" dirty="0" smtClean="0"/>
              <a:t>ГКУ ОМЦ «РЕЗЕРВ»</a:t>
            </a:r>
          </a:p>
          <a:p>
            <a:pPr marL="342900" indent="-342900">
              <a:buFontTx/>
              <a:buChar char="-"/>
            </a:pPr>
            <a:r>
              <a:rPr lang="ru-RU" i="1" dirty="0" smtClean="0"/>
              <a:t>ГБУ РО «ЦМПМАИТ»</a:t>
            </a:r>
          </a:p>
          <a:p>
            <a:r>
              <a:rPr lang="ru-RU" i="1" dirty="0" smtClean="0"/>
              <a:t>-  ГБУ РО «Дезинфекционная станция»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00" y="4081548"/>
            <a:ext cx="3127849" cy="251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65163" y="0"/>
            <a:ext cx="10026650" cy="865188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физические лица медицинской организации</a:t>
            </a:r>
            <a:endParaRPr lang="ru-RU" b="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392882"/>
            <a:ext cx="864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+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графа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+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+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+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+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+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endParaRPr lang="en-US" sz="2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314450" y="931217"/>
            <a:ext cx="759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СТРОКИ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ГРАФЫ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000895"/>
              </p:ext>
            </p:extLst>
          </p:nvPr>
        </p:nvGraphicFramePr>
        <p:xfrm>
          <a:off x="466725" y="2593211"/>
          <a:ext cx="9737725" cy="4226629"/>
        </p:xfrm>
        <a:graphic>
          <a:graphicData uri="http://schemas.openxmlformats.org/drawingml/2006/table">
            <a:tbl>
              <a:tblPr firstRow="1" firstCol="1" bandRow="1"/>
              <a:tblGrid>
                <a:gridCol w="9059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2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Врачи - всего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253" marR="682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070"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   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Из общего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числа врачей (стр.1): врачи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клинических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специальностей</a:t>
                      </a: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123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Специалисты с высшим немедицинским образованием – всего: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127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Провизоры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139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Средний медперсонал – всего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143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   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медицинские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сестры</a:t>
                      </a: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167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Младший медперсонал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217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6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Прочий персонал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220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07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из них: 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социальные</a:t>
                      </a:r>
                      <a:r>
                        <a:rPr lang="en-US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работники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221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07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             водители скорой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медицинской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помощи</a:t>
                      </a: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222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540">
                <a:tc>
                  <a:txBody>
                    <a:bodyPr/>
                    <a:lstStyle/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Times New Roman"/>
                          <a:ea typeface="Times New Roman"/>
                        </a:rPr>
                        <a:t>            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ИТ-специалисты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223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Всего должностей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224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Кроме того,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число физических лиц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специалистов с высшим немедицинским образованием, занимающих должности врачей, всего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225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Кроме того,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число физических лиц  без медицинского образования занимающих должности среднего медицинского персонала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229</a:t>
                      </a:r>
                    </a:p>
                  </a:txBody>
                  <a:tcPr marL="68253" marR="682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36278"/>
              </p:ext>
            </p:extLst>
          </p:nvPr>
        </p:nvGraphicFramePr>
        <p:xfrm>
          <a:off x="250825" y="835025"/>
          <a:ext cx="10063609" cy="5235576"/>
        </p:xfrm>
        <a:graphic>
          <a:graphicData uri="http://schemas.openxmlformats.org/drawingml/2006/table">
            <a:tbl>
              <a:tblPr/>
              <a:tblGrid>
                <a:gridCol w="171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6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86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4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47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81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68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08185"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 (специальности)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в целом по организации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них, в подразделениях, оказывающих медицинскую помощь: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физических лиц основных работников на занятых должностях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них, в подразделениях, оказывающих медицинскую помощь: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амбулаторных условиях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стационарных условиях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амбулаторных условиях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стационарных условиях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3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02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 - всего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60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 женщин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596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организациях, расположенных в  сельской местности (из стр.1)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9235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(из стр.1): руководители организаций и их заместители (организаторы здравоохранения)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434844" y="3895408"/>
            <a:ext cx="7742428" cy="978729"/>
          </a:xfrm>
          <a:prstGeom prst="rect">
            <a:avLst/>
          </a:prstGeom>
          <a:solidFill>
            <a:srgbClr val="2773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i="0" dirty="0">
                <a:solidFill>
                  <a:schemeClr val="bg1"/>
                </a:solidFill>
                <a:latin typeface="Times New Roman" panose="02020603050405020304" pitchFamily="18" charset="0"/>
              </a:rPr>
              <a:t>включаются сведения по медицинским организациям, их структурным подразделениям и филиалам, расположенным в сельских поселениях сельских муниципальных образований, а также в сельских населенных пунктах, входящих в состав городских поселений или городских округов</a:t>
            </a:r>
          </a:p>
        </p:txBody>
      </p:sp>
      <p:sp>
        <p:nvSpPr>
          <p:cNvPr id="5" name="Rectangle 613"/>
          <p:cNvSpPr>
            <a:spLocks noChangeArrowheads="1"/>
          </p:cNvSpPr>
          <p:nvPr/>
        </p:nvSpPr>
        <p:spPr bwMode="auto">
          <a:xfrm>
            <a:off x="2214118" y="5154168"/>
            <a:ext cx="7798562" cy="838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/>
          <a:lstStyle>
            <a:lvl1pPr marL="342900" indent="-3429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800" i="0" dirty="0">
                <a:solidFill>
                  <a:schemeClr val="bg1"/>
                </a:solidFill>
                <a:latin typeface="Times New Roman" panose="02020603050405020304" pitchFamily="18" charset="0"/>
              </a:rPr>
              <a:t>главный врач, заместитель главного врача больничной организации показываются из граф 3, 4, 9 по графам 7, 8, 11</a:t>
            </a:r>
          </a:p>
        </p:txBody>
      </p:sp>
      <p:sp>
        <p:nvSpPr>
          <p:cNvPr id="6" name="Прямоугольник 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65163" y="0"/>
            <a:ext cx="100266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i="0" dirty="0">
                <a:latin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  <a:endParaRPr lang="ru-RU" altLang="ru-RU" sz="1800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09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665163" y="0"/>
            <a:ext cx="10026650" cy="865188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физические лица медицинской организации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5163" y="962025"/>
            <a:ext cx="9361486" cy="1671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Штатные должности и фактическая занятость </a:t>
            </a:r>
            <a:r>
              <a:rPr lang="ru-RU" b="1" dirty="0">
                <a:solidFill>
                  <a:srgbClr val="C00000"/>
                </a:solidFill>
              </a:rPr>
              <a:t>должны быть кратны </a:t>
            </a:r>
            <a:r>
              <a:rPr lang="ru-RU" b="1" dirty="0" smtClean="0">
                <a:solidFill>
                  <a:srgbClr val="C00000"/>
                </a:solidFill>
              </a:rPr>
              <a:t>0,25; 0,50;0,75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endParaRPr lang="en-US" b="1" dirty="0"/>
          </a:p>
          <a:p>
            <a:pPr algn="ctr"/>
            <a:r>
              <a:rPr lang="ru-RU" b="1" dirty="0"/>
              <a:t>Правила округления при расчете штатной численности работников </a:t>
            </a:r>
          </a:p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976769"/>
              </p:ext>
            </p:extLst>
          </p:nvPr>
        </p:nvGraphicFramePr>
        <p:xfrm>
          <a:off x="945746" y="2763114"/>
          <a:ext cx="8839200" cy="4305300"/>
        </p:xfrm>
        <a:graphic>
          <a:graphicData uri="http://schemas.openxmlformats.org/drawingml/2006/table">
            <a:tbl>
              <a:tblPr/>
              <a:tblGrid>
                <a:gridCol w="3960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8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00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Расчетное число должностей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Правила округления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Менее 0,13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Отбрасываются (0)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0,13 - 0,37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Округляются до 0,25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0,38 - 0,62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Округляются до 0,5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0,63 - 0,87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Округляются до 0,75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Свыше 0,87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Округляются до 1,0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0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65163" y="0"/>
            <a:ext cx="10026650" cy="865188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физические лица медицинской организации</a:t>
            </a:r>
            <a:endParaRPr lang="ru-RU" b="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162050"/>
            <a:ext cx="86487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 smtClean="0">
                <a:latin typeface="Candara" charset="0"/>
                <a:ea typeface="Candara" charset="0"/>
                <a:cs typeface="Candara" charset="0"/>
              </a:rPr>
              <a:t>Физические </a:t>
            </a:r>
            <a:r>
              <a:rPr lang="ru-RU" altLang="ru-RU" sz="2800" dirty="0">
                <a:latin typeface="Candara" charset="0"/>
                <a:ea typeface="Candara" charset="0"/>
                <a:cs typeface="Candara" charset="0"/>
              </a:rPr>
              <a:t>лица, </a:t>
            </a:r>
            <a:r>
              <a:rPr lang="ru-RU" altLang="ru-RU" sz="2800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не имеющие медицинского  образования</a:t>
            </a:r>
            <a:r>
              <a:rPr lang="ru-RU" altLang="ru-RU" sz="2800" dirty="0" smtClean="0">
                <a:latin typeface="Candara" charset="0"/>
                <a:ea typeface="Candara" charset="0"/>
                <a:cs typeface="Candara" charset="0"/>
              </a:rPr>
              <a:t>, но занимающие </a:t>
            </a:r>
            <a:r>
              <a:rPr lang="ru-RU" altLang="ru-RU" sz="2800" dirty="0">
                <a:latin typeface="Candara" charset="0"/>
                <a:ea typeface="Candara" charset="0"/>
                <a:cs typeface="Candara" charset="0"/>
              </a:rPr>
              <a:t>должности </a:t>
            </a:r>
            <a:r>
              <a:rPr lang="ru-RU" altLang="ru-RU" sz="2800" dirty="0" smtClean="0">
                <a:latin typeface="Candara" charset="0"/>
                <a:ea typeface="Candara" charset="0"/>
                <a:cs typeface="Candara" charset="0"/>
              </a:rPr>
              <a:t>врачей:</a:t>
            </a:r>
          </a:p>
          <a:p>
            <a:pPr algn="ctr"/>
            <a:r>
              <a:rPr lang="ru-RU" altLang="ru-RU" sz="2800" b="1" dirty="0" smtClean="0">
                <a:latin typeface="Candara" charset="0"/>
                <a:ea typeface="Candara" charset="0"/>
                <a:cs typeface="Candara" charset="0"/>
              </a:rPr>
              <a:t>лаборантов,</a:t>
            </a:r>
            <a:endParaRPr lang="en-US" altLang="ru-RU" sz="2800" b="1" dirty="0" smtClean="0">
              <a:latin typeface="Candara" charset="0"/>
              <a:ea typeface="Candara" charset="0"/>
              <a:cs typeface="Candara" charset="0"/>
            </a:endParaRPr>
          </a:p>
          <a:p>
            <a:pPr algn="ctr"/>
            <a:r>
              <a:rPr lang="ru-RU" altLang="ru-RU" sz="2800" b="1" dirty="0">
                <a:latin typeface="Candara" charset="0"/>
                <a:ea typeface="Candara" charset="0"/>
                <a:cs typeface="Candara" charset="0"/>
              </a:rPr>
              <a:t>по лечебной </a:t>
            </a:r>
            <a:r>
              <a:rPr lang="ru-RU" altLang="ru-RU" sz="2800" b="1" dirty="0" smtClean="0">
                <a:latin typeface="Candara" charset="0"/>
                <a:ea typeface="Candara" charset="0"/>
                <a:cs typeface="Candara" charset="0"/>
              </a:rPr>
              <a:t>физкультуре,</a:t>
            </a:r>
          </a:p>
          <a:p>
            <a:pPr algn="ctr"/>
            <a:r>
              <a:rPr lang="ru-RU" altLang="ru-RU" sz="2800" b="1" dirty="0" smtClean="0">
                <a:latin typeface="Candara" charset="0"/>
                <a:ea typeface="Candara" charset="0"/>
                <a:cs typeface="Candara" charset="0"/>
              </a:rPr>
              <a:t>статистиков</a:t>
            </a:r>
            <a:endParaRPr lang="en-US" altLang="ru-RU" sz="2800" b="1" dirty="0" smtClean="0">
              <a:latin typeface="Candara" charset="0"/>
              <a:ea typeface="Candara" charset="0"/>
              <a:cs typeface="Candara" charset="0"/>
            </a:endParaRPr>
          </a:p>
          <a:p>
            <a:pPr algn="ctr"/>
            <a:r>
              <a:rPr lang="ru-RU" altLang="ru-RU" sz="2400" dirty="0" smtClean="0">
                <a:latin typeface="Candara" charset="0"/>
                <a:ea typeface="Candara" charset="0"/>
                <a:cs typeface="Candara" charset="0"/>
              </a:rPr>
              <a:t>указываются </a:t>
            </a:r>
            <a:r>
              <a:rPr lang="ru-RU" altLang="ru-RU" sz="2400" dirty="0">
                <a:latin typeface="Candara" charset="0"/>
                <a:ea typeface="Candara" charset="0"/>
                <a:cs typeface="Candara" charset="0"/>
              </a:rPr>
              <a:t>в строках </a:t>
            </a:r>
            <a:r>
              <a:rPr lang="ru-RU" altLang="ru-RU" sz="3200" b="1" dirty="0" smtClean="0">
                <a:latin typeface="Candara" charset="0"/>
                <a:ea typeface="Candara" charset="0"/>
                <a:cs typeface="Candara" charset="0"/>
              </a:rPr>
              <a:t>226-228</a:t>
            </a:r>
            <a:r>
              <a:rPr lang="ru-RU" altLang="ru-RU" sz="2400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ru-RU" altLang="ru-RU" sz="2400" dirty="0">
                <a:latin typeface="Candara" charset="0"/>
                <a:ea typeface="Candara" charset="0"/>
                <a:cs typeface="Candara" charset="0"/>
              </a:rPr>
              <a:t>в графе </a:t>
            </a:r>
            <a:r>
              <a:rPr lang="ru-RU" altLang="ru-RU" sz="2400" dirty="0" smtClean="0">
                <a:latin typeface="Candara" charset="0"/>
                <a:ea typeface="Candara" charset="0"/>
                <a:cs typeface="Candara" charset="0"/>
              </a:rPr>
              <a:t>9,10,11,20.</a:t>
            </a:r>
          </a:p>
          <a:p>
            <a:pPr algn="just"/>
            <a:r>
              <a:rPr lang="ru-RU" altLang="ru-RU" sz="2400" dirty="0" smtClean="0">
                <a:latin typeface="Candara" charset="0"/>
                <a:ea typeface="Candara" charset="0"/>
                <a:cs typeface="Candara" charset="0"/>
              </a:rPr>
              <a:t>Штатные </a:t>
            </a:r>
            <a:r>
              <a:rPr lang="ru-RU" altLang="ru-RU" sz="2400" dirty="0">
                <a:latin typeface="Candara" charset="0"/>
                <a:ea typeface="Candara" charset="0"/>
                <a:cs typeface="Candara" charset="0"/>
              </a:rPr>
              <a:t>и занятые должности, занимаемые ими, показываются по соответствующим строкам врачебных </a:t>
            </a:r>
            <a:r>
              <a:rPr lang="ru-RU" altLang="ru-RU" sz="2400" dirty="0" smtClean="0">
                <a:latin typeface="Candara" charset="0"/>
                <a:ea typeface="Candara" charset="0"/>
                <a:cs typeface="Candara" charset="0"/>
              </a:rPr>
              <a:t>должностей (стр.26, 55, </a:t>
            </a:r>
            <a:r>
              <a:rPr lang="ru-RU" altLang="ru-RU" sz="2400" smtClean="0">
                <a:latin typeface="Candara" charset="0"/>
                <a:ea typeface="Candara" charset="0"/>
                <a:cs typeface="Candara" charset="0"/>
              </a:rPr>
              <a:t>85).</a:t>
            </a:r>
            <a:endParaRPr lang="ru-RU" altLang="ru-RU" sz="2400" dirty="0" smtClean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7873</TotalTime>
  <Words>3920</Words>
  <Application>Microsoft Office PowerPoint</Application>
  <PresentationFormat>Произвольный</PresentationFormat>
  <Paragraphs>1149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8" baseType="lpstr">
      <vt:lpstr>Arial</vt:lpstr>
      <vt:lpstr>Arial Cyr</vt:lpstr>
      <vt:lpstr>Calibri</vt:lpstr>
      <vt:lpstr>Calibri Light</vt:lpstr>
      <vt:lpstr>Candara</vt:lpstr>
      <vt:lpstr>Century Gothic</vt:lpstr>
      <vt:lpstr>Times New Roman</vt:lpstr>
      <vt:lpstr>Trebuchet MS</vt:lpstr>
      <vt:lpstr>Wingdings</vt:lpstr>
      <vt:lpstr>Wingdings 2</vt:lpstr>
      <vt:lpstr>Wingdings 3</vt:lpstr>
      <vt:lpstr>HDOfficeLightV0</vt:lpstr>
      <vt:lpstr>Аспект</vt:lpstr>
      <vt:lpstr>                      РАЗДЕЛ II.            ШТАТЫ МЕДИЦИНСКОЙ           ОРГАНИЗАЦИИ ФОРМА № 30                        РЯЗАНЬ 2018 год</vt:lpstr>
      <vt:lpstr>Презентация PowerPoint</vt:lpstr>
      <vt:lpstr>Таблица 1100     Должности    и    физические    лица    МО</vt:lpstr>
      <vt:lpstr>Презентация PowerPoint</vt:lpstr>
      <vt:lpstr>Должности и физические лица медицинской организации</vt:lpstr>
      <vt:lpstr>Должности и физические лица медицинской организации</vt:lpstr>
      <vt:lpstr>Таблица 1100. Должности и физические лица медицинской организации</vt:lpstr>
      <vt:lpstr>Должности и физические лица медицинской организации</vt:lpstr>
      <vt:lpstr>Должности и физические лица медицинской организации</vt:lpstr>
      <vt:lpstr>Должности и физические лица медицинской организации</vt:lpstr>
      <vt:lpstr>Должности и физические лица медицинской организации</vt:lpstr>
      <vt:lpstr>Должности и физические лица медицинской организации</vt:lpstr>
      <vt:lpstr>Должности и физические лица медицинской организации</vt:lpstr>
      <vt:lpstr>Должности и физические лица медицинской организации</vt:lpstr>
      <vt:lpstr>Должности и физические лица медицинской организации</vt:lpstr>
      <vt:lpstr>Должности и физические лица медицинской организации</vt:lpstr>
      <vt:lpstr>Должности и физические лица медицинской организации</vt:lpstr>
      <vt:lpstr>Должности и физические лица медицинской организации</vt:lpstr>
      <vt:lpstr>Должности и физические лица медицинской организации</vt:lpstr>
      <vt:lpstr>Должности и физические лица медицинской организации</vt:lpstr>
      <vt:lpstr>Должности и физические лица медицинской организации</vt:lpstr>
      <vt:lpstr>Должности и физические лица медицинской организации</vt:lpstr>
      <vt:lpstr>Должности и физические лица медицинской организации</vt:lpstr>
      <vt:lpstr>Должности и физические лица медицинской организации</vt:lpstr>
      <vt:lpstr>Должности и физические лица медицинской организации</vt:lpstr>
      <vt:lpstr>Должности и физические лица медицинской организации</vt:lpstr>
      <vt:lpstr>Таблица 1101 Таблица изменена!</vt:lpstr>
      <vt:lpstr>Таблица 1102 Таблица изменена! Добавлена строка 4 (медицинские сестры)!!!</vt:lpstr>
      <vt:lpstr>Таблица 1103  Средний медицинский персонал смотровых кабинетов (из таблицы 1100)</vt:lpstr>
      <vt:lpstr>Таблица 1105    Персонал станций (отделений) скорой медицинской помощи (из таблицы 1100)</vt:lpstr>
      <vt:lpstr>Таблица 1107 Участки медицинских организаций, оказывающих медицинскую помощь в амбулаторных условиях</vt:lpstr>
      <vt:lpstr>норматив численности населения на участке </vt:lpstr>
      <vt:lpstr>Таблица 1108</vt:lpstr>
      <vt:lpstr>Таблица 1109 Число полных лет по состоянию на конец отчетного года</vt:lpstr>
      <vt:lpstr>    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ВЫПОЛНЕНИЯ НИР И ОКР ПО ИТОГАМ 2016 г. и 1-2 КВАРТАЛОВ 2017 г.,</dc:title>
  <dc:creator>наталья</dc:creator>
  <cp:lastModifiedBy>m29u</cp:lastModifiedBy>
  <cp:revision>603</cp:revision>
  <cp:lastPrinted>2017-12-04T13:58:40Z</cp:lastPrinted>
  <dcterms:created xsi:type="dcterms:W3CDTF">2017-08-21T20:03:18Z</dcterms:created>
  <dcterms:modified xsi:type="dcterms:W3CDTF">2018-12-20T13:22:58Z</dcterms:modified>
</cp:coreProperties>
</file>